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9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0080625" cy="7559675"/>
  <p:notesSz cx="7772400" cy="10058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6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Droid Sans Fallback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Droid Sans Fallback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Droid Sans Fallback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B56B4A7A-725A-4313-A385-7C08C06E3DBC}" type="slidenum">
              <a:t>‹#›</a:t>
            </a:fld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Droid Sans Fallback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8839603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371599" y="764280"/>
            <a:ext cx="5028480" cy="377136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39" y="4777560"/>
            <a:ext cx="6217560" cy="452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409A5E2B-9E9F-4B0C-9A8F-E17F1357F79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502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n-US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Liberation Sans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6CE6C9A1-52A8-46C6-BBAF-994555CF1914}" type="slidenum">
              <a:t>1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9571529-ACBE-4A66-906A-E6478DBEBF8F}" type="slidenum">
              <a:t>2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10E1D86-BCF4-486C-87F0-896C43F9B4A2}" type="slidenum">
              <a:t>3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66391C1F-B326-4611-ADB5-49F182A05537}" type="slidenum">
              <a:t>4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83C68BD4-ACDD-47B4-978E-1B3665E3D094}" type="slidenum">
              <a:t>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640760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1178B9DA-ABBC-42BE-A935-A9272AE032D8}" type="slidenum">
              <a:t>6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8DC8B052-D99C-4B85-AF5C-EFF02DB69853}" type="slidenum">
              <a:t>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9CEC7E4F-B442-44C3-9254-8762B6A96EAE}" type="slidenum">
              <a:t>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7256" y="836604"/>
            <a:ext cx="8316516" cy="3931031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818" spc="-55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9547" y="4911497"/>
            <a:ext cx="8316516" cy="1259946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646" cap="all" spc="220" baseline="0">
                <a:solidFill>
                  <a:schemeClr val="tx2"/>
                </a:solidFill>
                <a:latin typeface="+mj-lt"/>
              </a:defRPr>
            </a:lvl1pPr>
            <a:lvl2pPr marL="503972" indent="0" algn="ctr">
              <a:buNone/>
              <a:defRPr sz="2646"/>
            </a:lvl2pPr>
            <a:lvl3pPr marL="1007943" indent="0" algn="ctr">
              <a:buNone/>
              <a:defRPr sz="2646"/>
            </a:lvl3pPr>
            <a:lvl4pPr marL="1511915" indent="0" algn="ctr">
              <a:buNone/>
              <a:defRPr sz="2205"/>
            </a:lvl4pPr>
            <a:lvl5pPr marL="2015886" indent="0" algn="ctr">
              <a:buNone/>
              <a:defRPr sz="2205"/>
            </a:lvl5pPr>
            <a:lvl6pPr marL="2519858" indent="0" algn="ctr">
              <a:buNone/>
              <a:defRPr sz="2205"/>
            </a:lvl6pPr>
            <a:lvl7pPr marL="3023829" indent="0" algn="ctr">
              <a:buNone/>
              <a:defRPr sz="2205"/>
            </a:lvl7pPr>
            <a:lvl8pPr marL="3527801" indent="0" algn="ctr">
              <a:buNone/>
              <a:defRPr sz="2205"/>
            </a:lvl8pPr>
            <a:lvl9pPr marL="4031772" indent="0" algn="ctr">
              <a:buNone/>
              <a:defRPr sz="2205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11F77DF-1EE1-4EE2-A15F-D048971525F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98520" y="4787794"/>
            <a:ext cx="816530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652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779A3F3-407C-4BB7-B3F3-F7372062D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17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256" y="836604"/>
            <a:ext cx="8316516" cy="3931031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818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4908749"/>
            <a:ext cx="8316516" cy="1259946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646" cap="all" spc="220" baseline="0">
                <a:solidFill>
                  <a:schemeClr val="tx2"/>
                </a:solidFill>
                <a:latin typeface="+mj-lt"/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63EBBEC-74C3-493A-A376-03F7EA71696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98520" y="4787794"/>
            <a:ext cx="816530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2532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7256" y="2034580"/>
            <a:ext cx="4082653" cy="443500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1119" y="2034581"/>
            <a:ext cx="4082653" cy="443500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BF6C562-164C-4321-853E-23D1C2AD0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847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2034930"/>
            <a:ext cx="4082653" cy="81161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05" b="0" cap="all" baseline="0">
                <a:solidFill>
                  <a:schemeClr val="tx2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7256" y="2846545"/>
            <a:ext cx="4082653" cy="372384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1119" y="2034930"/>
            <a:ext cx="4082653" cy="81161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05" b="0" cap="all" baseline="0">
                <a:solidFill>
                  <a:schemeClr val="tx2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1119" y="2846545"/>
            <a:ext cx="4082653" cy="372384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02901F-1DEE-48D1-9C91-108511713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334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EFDF98E-D820-4760-B62C-0E5C51C26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620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663F0F9-0ACB-4C50-B848-6407842D8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62026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" y="0"/>
            <a:ext cx="3349287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340423" y="0"/>
            <a:ext cx="52923" cy="7559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023" y="655171"/>
            <a:ext cx="2646164" cy="2519892"/>
          </a:xfrm>
        </p:spPr>
        <p:txBody>
          <a:bodyPr anchor="b">
            <a:normAutofit/>
          </a:bodyPr>
          <a:lstStyle>
            <a:lvl1pPr>
              <a:defRPr sz="3968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9246" y="806365"/>
            <a:ext cx="5367933" cy="579575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8023" y="3225462"/>
            <a:ext cx="2646164" cy="3724858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653">
                <a:solidFill>
                  <a:srgbClr val="FFFFFF"/>
                </a:solidFill>
              </a:defRPr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4896" y="7120718"/>
            <a:ext cx="2165045" cy="402483"/>
          </a:xfrm>
        </p:spPr>
        <p:txBody>
          <a:bodyPr/>
          <a:lstStyle>
            <a:lvl1pPr algn="l"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69246" y="7120718"/>
            <a:ext cx="3843238" cy="402483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fld id="{D65DA487-1938-40EB-8B9A-51C255479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8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5459765"/>
            <a:ext cx="10078000" cy="20999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4" y="5417961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256" y="5594160"/>
            <a:ext cx="8362194" cy="907161"/>
          </a:xfrm>
        </p:spPr>
        <p:txBody>
          <a:bodyPr tIns="0" bIns="0" anchor="b">
            <a:noAutofit/>
          </a:bodyPr>
          <a:lstStyle>
            <a:lvl1pPr>
              <a:defRPr sz="3968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" y="0"/>
            <a:ext cx="10080613" cy="5417961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7256" y="6511400"/>
            <a:ext cx="8366919" cy="65517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61"/>
              </a:spcAft>
              <a:buNone/>
              <a:defRPr sz="1653">
                <a:solidFill>
                  <a:srgbClr val="FFFFFF"/>
                </a:solidFill>
              </a:defRPr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BB4D555-3103-40C9-AF63-39A3D27F6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069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7CD5A2B-85FF-459C-A77D-0B9F45864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337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7" y="7055697"/>
            <a:ext cx="10078000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6982410"/>
            <a:ext cx="10078000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454487"/>
            <a:ext cx="2173635" cy="63492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454487"/>
            <a:ext cx="6394896" cy="6349221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3142EAC-3C3A-4FBE-B807-E36D6A3DC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190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055697"/>
            <a:ext cx="10080626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982410"/>
            <a:ext cx="10080626" cy="727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7256" y="315928"/>
            <a:ext cx="8316516" cy="15991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256" y="2034580"/>
            <a:ext cx="8316517" cy="443500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7258" y="7120718"/>
            <a:ext cx="2044130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rgbClr val="FFFFFF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7823" y="7120718"/>
            <a:ext cx="398760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 cap="all" baseline="0">
                <a:solidFill>
                  <a:srgbClr val="FFFFFF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85926" y="7120718"/>
            <a:ext cx="1084813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7">
                <a:solidFill>
                  <a:srgbClr val="FFFFFF"/>
                </a:solidFill>
              </a:defRPr>
            </a:lvl1pPr>
          </a:lstStyle>
          <a:p>
            <a:pPr lvl="0"/>
            <a:fld id="{E13518A6-3497-45F3-83CB-768ECC2C48B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986840" y="1915652"/>
            <a:ext cx="824091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114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xStyles>
    <p:titleStyle>
      <a:lvl1pPr algn="l" defTabSz="1007943" rtl="0" eaLnBrk="1" latinLnBrk="0" hangingPunct="1">
        <a:lnSpc>
          <a:spcPct val="85000"/>
        </a:lnSpc>
        <a:spcBef>
          <a:spcPct val="0"/>
        </a:spcBef>
        <a:buNone/>
        <a:defRPr sz="5291" kern="1200" spc="-55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00794" indent="-100794" algn="l" defTabSz="1007943" rtl="0" eaLnBrk="1" latinLnBrk="0" hangingPunct="1">
        <a:lnSpc>
          <a:spcPct val="90000"/>
        </a:lnSpc>
        <a:spcBef>
          <a:spcPts val="1323"/>
        </a:spcBef>
        <a:spcAft>
          <a:spcPts val="22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2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23336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98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24925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26513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28102" indent="-201589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1253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3299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5345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873910" indent="-251986" algn="l" defTabSz="1007943" rtl="0" eaLnBrk="1" latinLnBrk="0" hangingPunct="1">
        <a:lnSpc>
          <a:spcPct val="90000"/>
        </a:lnSpc>
        <a:spcBef>
          <a:spcPts val="220"/>
        </a:spcBef>
        <a:spcAft>
          <a:spcPts val="441"/>
        </a:spcAft>
        <a:buClr>
          <a:schemeClr val="accent1"/>
        </a:buClr>
        <a:buFont typeface="Calibri" pitchFamily="34" charset="0"/>
        <a:buChar char="◦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fdudataminin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 txBox="1">
            <a:spLocks noGrp="1"/>
          </p:cNvSpPr>
          <p:nvPr>
            <p:ph type="subTitle" idx="4294967295"/>
          </p:nvPr>
        </p:nvSpPr>
        <p:spPr>
          <a:xfrm>
            <a:off x="500514" y="300038"/>
            <a:ext cx="9072563" cy="4920405"/>
          </a:xfrm>
        </p:spPr>
        <p:txBody>
          <a:bodyPr anchor="ctr"/>
          <a:lstStyle/>
          <a:p>
            <a:pPr lvl="0" algn="ctr" hangingPunct="1">
              <a:spcBef>
                <a:spcPts val="0"/>
              </a:spcBef>
            </a:pPr>
            <a:r>
              <a:rPr lang="en-US" sz="4000" b="1" dirty="0">
                <a:solidFill>
                  <a:srgbClr val="000000"/>
                </a:solidFill>
                <a:latin typeface="Calibri Light" pitchFamily="18"/>
              </a:rPr>
              <a:t/>
            </a:r>
            <a:br>
              <a:rPr lang="en-US" sz="4000" b="1" dirty="0">
                <a:solidFill>
                  <a:srgbClr val="000000"/>
                </a:solidFill>
                <a:latin typeface="Calibri Light" pitchFamily="18"/>
              </a:rPr>
            </a:b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itchFamily="18"/>
              </a:rPr>
              <a:t>Applying Big Data Analytics to Open Health Care Data</a:t>
            </a:r>
          </a:p>
          <a:p>
            <a:pPr lvl="0" algn="ctr" hangingPunct="1">
              <a:spcBef>
                <a:spcPts val="0"/>
              </a:spcBef>
            </a:pPr>
            <a:r>
              <a:rPr lang="en-US" sz="2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itchFamily="18"/>
              </a:rPr>
              <a:t>Exploring Relationships Between Seniority</a:t>
            </a:r>
          </a:p>
          <a:p>
            <a:pPr lvl="0" algn="ctr" hangingPunct="1">
              <a:spcBef>
                <a:spcPts val="0"/>
              </a:spcBef>
            </a:pPr>
            <a:r>
              <a:rPr lang="en-US" sz="2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itchFamily="18"/>
              </a:rPr>
              <a:t>and Performance in Healthcare Providers</a:t>
            </a:r>
            <a:r>
              <a:rPr lang="en-US" sz="3600" b="1" dirty="0">
                <a:solidFill>
                  <a:srgbClr val="000000"/>
                </a:solidFill>
                <a:latin typeface="Calibri Light" pitchFamily="18"/>
              </a:rPr>
              <a:t/>
            </a:r>
            <a:br>
              <a:rPr lang="en-US" sz="3600" b="1" dirty="0">
                <a:solidFill>
                  <a:srgbClr val="000000"/>
                </a:solidFill>
                <a:latin typeface="Calibri Light" pitchFamily="18"/>
              </a:rPr>
            </a:br>
            <a:endParaRPr lang="en-US" sz="3600" b="1" dirty="0">
              <a:solidFill>
                <a:srgbClr val="000000"/>
              </a:solidFill>
              <a:latin typeface="Calibri Light" pitchFamily="18"/>
            </a:endParaRPr>
          </a:p>
          <a:p>
            <a:pPr lvl="0" algn="ctr" hangingPunct="1"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  <a:latin typeface="Calibri Light" pitchFamily="18"/>
              </a:rPr>
              <a:t>Daniel Clarke</a:t>
            </a:r>
            <a:r>
              <a:rPr lang="en-US" sz="4000" dirty="0">
                <a:solidFill>
                  <a:schemeClr val="tx1"/>
                </a:solidFill>
                <a:latin typeface="Calibri Light" pitchFamily="18"/>
              </a:rPr>
              <a:t/>
            </a:r>
            <a:br>
              <a:rPr lang="en-US" sz="4000" dirty="0">
                <a:solidFill>
                  <a:schemeClr val="tx1"/>
                </a:solidFill>
                <a:latin typeface="Calibri Light" pitchFamily="18"/>
              </a:rPr>
            </a:br>
            <a:r>
              <a:rPr lang="en-US" sz="2400" dirty="0">
                <a:solidFill>
                  <a:schemeClr val="tx1"/>
                </a:solidFill>
                <a:latin typeface="Calibri Light" pitchFamily="18"/>
              </a:rPr>
              <a:t>A. </a:t>
            </a:r>
            <a:r>
              <a:rPr lang="en-US" sz="2400" dirty="0" err="1">
                <a:solidFill>
                  <a:schemeClr val="tx1"/>
                </a:solidFill>
                <a:latin typeface="Calibri Light" pitchFamily="18"/>
              </a:rPr>
              <a:t>Ravishankar</a:t>
            </a:r>
            <a:r>
              <a:rPr lang="en-US" sz="2400" dirty="0">
                <a:solidFill>
                  <a:schemeClr val="tx1"/>
                </a:solidFill>
                <a:latin typeface="Calibri Light" pitchFamily="18"/>
              </a:rPr>
              <a:t> Rao, Ph.D.</a:t>
            </a:r>
            <a:br>
              <a:rPr lang="en-US" sz="2400" dirty="0">
                <a:solidFill>
                  <a:schemeClr val="tx1"/>
                </a:solidFill>
                <a:latin typeface="Calibri Light" pitchFamily="18"/>
              </a:rPr>
            </a:br>
            <a:r>
              <a:rPr lang="en-US" sz="2400" dirty="0" err="1">
                <a:solidFill>
                  <a:schemeClr val="tx1"/>
                </a:solidFill>
                <a:latin typeface="Calibri Light" pitchFamily="18"/>
              </a:rPr>
              <a:t>Maryelena</a:t>
            </a:r>
            <a:r>
              <a:rPr lang="en-US" sz="2400" dirty="0">
                <a:solidFill>
                  <a:schemeClr val="tx1"/>
                </a:solidFill>
                <a:latin typeface="Calibri Light" pitchFamily="18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alibri Light" pitchFamily="18"/>
              </a:rPr>
              <a:t>Vargas</a:t>
            </a:r>
            <a:endParaRPr lang="en-US" sz="2400" dirty="0">
              <a:solidFill>
                <a:schemeClr val="tx1"/>
              </a:solidFill>
              <a:latin typeface="Calibri Light" pitchFamily="18"/>
            </a:endParaRPr>
          </a:p>
          <a:p>
            <a:pPr lvl="0" algn="ctr" hangingPunct="1">
              <a:spcBef>
                <a:spcPts val="0"/>
              </a:spcBef>
            </a:pPr>
            <a:endParaRPr lang="en-US" sz="2400" dirty="0">
              <a:solidFill>
                <a:srgbClr val="000000"/>
              </a:solidFill>
              <a:latin typeface="Calibri Light" pitchFamily="18"/>
            </a:endParaRPr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500512" y="5967663"/>
            <a:ext cx="9072563" cy="887907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100794" indent="-100794" algn="l" defTabSz="1007943" rtl="0" eaLnBrk="1" latinLnBrk="0" hangingPunct="1">
              <a:lnSpc>
                <a:spcPct val="90000"/>
              </a:lnSpc>
              <a:spcBef>
                <a:spcPts val="1323"/>
              </a:spcBef>
              <a:spcAft>
                <a:spcPts val="22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205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23336" indent="-201589" algn="l" defTabSz="1007943" rtl="0" eaLnBrk="1" latinLnBrk="0" hangingPunct="1">
              <a:lnSpc>
                <a:spcPct val="90000"/>
              </a:lnSpc>
              <a:spcBef>
                <a:spcPts val="220"/>
              </a:spcBef>
              <a:spcAft>
                <a:spcPts val="441"/>
              </a:spcAft>
              <a:buClr>
                <a:schemeClr val="accent1"/>
              </a:buClr>
              <a:buFont typeface="Calibri" pitchFamily="34" charset="0"/>
              <a:buChar char="◦"/>
              <a:defRPr sz="1984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24925" indent="-201589" algn="l" defTabSz="1007943" rtl="0" eaLnBrk="1" latinLnBrk="0" hangingPunct="1">
              <a:lnSpc>
                <a:spcPct val="90000"/>
              </a:lnSpc>
              <a:spcBef>
                <a:spcPts val="220"/>
              </a:spcBef>
              <a:spcAft>
                <a:spcPts val="441"/>
              </a:spcAft>
              <a:buClr>
                <a:schemeClr val="accent1"/>
              </a:buClr>
              <a:buFont typeface="Calibri" pitchFamily="34" charset="0"/>
              <a:buChar char="◦"/>
              <a:defRPr sz="1543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6513" indent="-201589" algn="l" defTabSz="1007943" rtl="0" eaLnBrk="1" latinLnBrk="0" hangingPunct="1">
              <a:lnSpc>
                <a:spcPct val="90000"/>
              </a:lnSpc>
              <a:spcBef>
                <a:spcPts val="220"/>
              </a:spcBef>
              <a:spcAft>
                <a:spcPts val="441"/>
              </a:spcAft>
              <a:buClr>
                <a:schemeClr val="accent1"/>
              </a:buClr>
              <a:buFont typeface="Calibri" pitchFamily="34" charset="0"/>
              <a:buChar char="◦"/>
              <a:defRPr sz="1543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28102" indent="-201589" algn="l" defTabSz="1007943" rtl="0" eaLnBrk="1" latinLnBrk="0" hangingPunct="1">
              <a:lnSpc>
                <a:spcPct val="90000"/>
              </a:lnSpc>
              <a:spcBef>
                <a:spcPts val="220"/>
              </a:spcBef>
              <a:spcAft>
                <a:spcPts val="441"/>
              </a:spcAft>
              <a:buClr>
                <a:schemeClr val="accent1"/>
              </a:buClr>
              <a:buFont typeface="Calibri" pitchFamily="34" charset="0"/>
              <a:buChar char="◦"/>
              <a:defRPr sz="1543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12530" indent="-251986" algn="l" defTabSz="1007943" rtl="0" eaLnBrk="1" latinLnBrk="0" hangingPunct="1">
              <a:lnSpc>
                <a:spcPct val="90000"/>
              </a:lnSpc>
              <a:spcBef>
                <a:spcPts val="220"/>
              </a:spcBef>
              <a:spcAft>
                <a:spcPts val="441"/>
              </a:spcAft>
              <a:buClr>
                <a:schemeClr val="accent1"/>
              </a:buClr>
              <a:buFont typeface="Calibri" pitchFamily="34" charset="0"/>
              <a:buChar char="◦"/>
              <a:defRPr sz="1543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32990" indent="-251986" algn="l" defTabSz="1007943" rtl="0" eaLnBrk="1" latinLnBrk="0" hangingPunct="1">
              <a:lnSpc>
                <a:spcPct val="90000"/>
              </a:lnSpc>
              <a:spcBef>
                <a:spcPts val="220"/>
              </a:spcBef>
              <a:spcAft>
                <a:spcPts val="441"/>
              </a:spcAft>
              <a:buClr>
                <a:schemeClr val="accent1"/>
              </a:buClr>
              <a:buFont typeface="Calibri" pitchFamily="34" charset="0"/>
              <a:buChar char="◦"/>
              <a:defRPr sz="1543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53450" indent="-251986" algn="l" defTabSz="1007943" rtl="0" eaLnBrk="1" latinLnBrk="0" hangingPunct="1">
              <a:lnSpc>
                <a:spcPct val="90000"/>
              </a:lnSpc>
              <a:spcBef>
                <a:spcPts val="220"/>
              </a:spcBef>
              <a:spcAft>
                <a:spcPts val="441"/>
              </a:spcAft>
              <a:buClr>
                <a:schemeClr val="accent1"/>
              </a:buClr>
              <a:buFont typeface="Calibri" pitchFamily="34" charset="0"/>
              <a:buChar char="◦"/>
              <a:defRPr sz="1543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73910" indent="-251986" algn="l" defTabSz="1007943" rtl="0" eaLnBrk="1" latinLnBrk="0" hangingPunct="1">
              <a:lnSpc>
                <a:spcPct val="90000"/>
              </a:lnSpc>
              <a:spcBef>
                <a:spcPts val="220"/>
              </a:spcBef>
              <a:spcAft>
                <a:spcPts val="441"/>
              </a:spcAft>
              <a:buClr>
                <a:schemeClr val="accent1"/>
              </a:buClr>
              <a:buFont typeface="Calibri" pitchFamily="34" charset="0"/>
              <a:buChar char="◦"/>
              <a:defRPr sz="1543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1800" dirty="0" smtClean="0">
                <a:solidFill>
                  <a:srgbClr val="000000"/>
                </a:solidFill>
                <a:latin typeface="Calibri Light" pitchFamily="18"/>
              </a:rPr>
              <a:t>This research was jointly funded by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30229" y="6332351"/>
            <a:ext cx="25258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Calibri Light" pitchFamily="18"/>
              </a:rPr>
              <a:t>FDU Seed Grant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085774" y="6335923"/>
            <a:ext cx="1714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800" b="1" dirty="0">
                <a:solidFill>
                  <a:srgbClr val="000000"/>
                </a:solidFill>
                <a:latin typeface="Calibri Light" pitchFamily="18"/>
              </a:rPr>
              <a:t>GS-LSAMP</a:t>
            </a:r>
            <a:endParaRPr lang="en-US" sz="2800" b="1" dirty="0">
              <a:solidFill>
                <a:srgbClr val="000000"/>
              </a:solidFill>
              <a:latin typeface="Calibri Light" pitchFamily="18"/>
            </a:endParaRPr>
          </a:p>
        </p:txBody>
      </p:sp>
      <p:pic>
        <p:nvPicPr>
          <p:cNvPr id="5" name="Picture 2" descr="http://www.fdu.edu/images/printable/color/fdu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466" y="4969167"/>
            <a:ext cx="1874654" cy="62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19765" y="-3175"/>
            <a:ext cx="9072563" cy="1262063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Motivation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19765" y="1768475"/>
            <a:ext cx="9072563" cy="5064125"/>
          </a:xfrm>
        </p:spPr>
        <p:txBody>
          <a:bodyPr>
            <a:noAutofit/>
          </a:bodyPr>
          <a:lstStyle/>
          <a:p>
            <a:pPr lvl="1">
              <a:lnSpc>
                <a:spcPct val="100000"/>
              </a:lnSpc>
              <a:buSzPct val="45000"/>
              <a:buFont typeface="StarSymbol"/>
              <a:buChar char="●"/>
            </a:pPr>
            <a:r>
              <a:rPr lang="en-US" sz="3200" dirty="0"/>
              <a:t>Big Data</a:t>
            </a:r>
          </a:p>
          <a:p>
            <a:pPr lvl="2" hangingPunct="0">
              <a:lnSpc>
                <a:spcPct val="100000"/>
              </a:lnSpc>
              <a:spcBef>
                <a:spcPts val="1417"/>
              </a:spcBef>
              <a:buSzPct val="75000"/>
              <a:buFont typeface="StarSymbol"/>
              <a:buChar char="–"/>
            </a:pPr>
            <a:r>
              <a:rPr lang="en-US" sz="28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Successful in finance, marketing, advertising</a:t>
            </a:r>
          </a:p>
          <a:p>
            <a:pPr lvl="2" hangingPunct="0">
              <a:lnSpc>
                <a:spcPct val="100000"/>
              </a:lnSpc>
              <a:spcBef>
                <a:spcPts val="1417"/>
              </a:spcBef>
              <a:buSzPct val="75000"/>
              <a:buFont typeface="StarSymbol"/>
              <a:buChar char="–"/>
            </a:pPr>
            <a:r>
              <a:rPr lang="en-US" sz="28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Lagging in other sectors (e.g. Healthcare</a:t>
            </a:r>
            <a:r>
              <a:rPr lang="en-US" sz="2800" dirty="0" smtClean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)</a:t>
            </a:r>
            <a:br>
              <a:rPr lang="en-US" sz="2800" dirty="0" smtClean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</a:br>
            <a:endParaRPr lang="en-US" sz="2800" dirty="0">
              <a:highlight>
                <a:scrgbClr r="0" g="0" b="0">
                  <a:alpha val="0"/>
                </a:scrgbClr>
              </a:highlight>
              <a:latin typeface="Liberation Sans" pitchFamily="18"/>
            </a:endParaRPr>
          </a:p>
          <a:p>
            <a:pPr lvl="1">
              <a:lnSpc>
                <a:spcPct val="100000"/>
              </a:lnSpc>
              <a:buSzPct val="45000"/>
              <a:buFont typeface="StarSymbol"/>
              <a:buChar char="●"/>
            </a:pPr>
            <a:r>
              <a:rPr lang="en-US" sz="3200" dirty="0"/>
              <a:t>Healthcare</a:t>
            </a:r>
          </a:p>
          <a:p>
            <a:pPr lvl="2" hangingPunct="0">
              <a:lnSpc>
                <a:spcPct val="100000"/>
              </a:lnSpc>
              <a:spcBef>
                <a:spcPts val="1417"/>
              </a:spcBef>
              <a:buSzPct val="75000"/>
              <a:buFont typeface="StarSymbol"/>
              <a:buChar char="–"/>
            </a:pPr>
            <a:r>
              <a:rPr lang="en-US" sz="28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‘Public’ data: Medicare, NY SPARCS, etc..</a:t>
            </a:r>
          </a:p>
          <a:p>
            <a:pPr lvl="2" hangingPunct="0">
              <a:lnSpc>
                <a:spcPct val="100000"/>
              </a:lnSpc>
              <a:spcBef>
                <a:spcPts val="1417"/>
              </a:spcBef>
              <a:buSzPct val="75000"/>
              <a:buFont typeface="StarSymbol"/>
              <a:buChar char="–"/>
            </a:pPr>
            <a:r>
              <a:rPr lang="en-US" sz="28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Some data more useful than others</a:t>
            </a:r>
          </a:p>
          <a:p>
            <a:pPr lvl="2" hangingPunct="0">
              <a:lnSpc>
                <a:spcPct val="100000"/>
              </a:lnSpc>
              <a:spcBef>
                <a:spcPts val="1417"/>
              </a:spcBef>
              <a:buSzPct val="75000"/>
              <a:buFont typeface="StarSymbol"/>
              <a:buChar char="–"/>
            </a:pPr>
            <a:r>
              <a:rPr lang="en-US" sz="28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Push toward transparency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/>
            <a:alphaModFix/>
          </a:blip>
          <a:srcRect l="12057" t="10785" r="9686" b="13155"/>
          <a:stretch/>
        </p:blipFill>
        <p:spPr>
          <a:xfrm>
            <a:off x="385011" y="2631306"/>
            <a:ext cx="4292868" cy="27817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570678" y="0"/>
            <a:ext cx="9072563" cy="1892300"/>
          </a:xfrm>
        </p:spPr>
        <p:txBody>
          <a:bodyPr/>
          <a:lstStyle/>
          <a:p>
            <a:pPr lvl="0"/>
            <a:r>
              <a:rPr lang="en-US" dirty="0"/>
              <a:t>Is 8GB of Data Truly Accessible to the Public?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/>
            <a:alphaModFix/>
          </a:blip>
          <a:srcRect l="1249" t="829" r="3598" b="52689"/>
          <a:stretch/>
        </p:blipFill>
        <p:spPr>
          <a:xfrm>
            <a:off x="4928135" y="2188544"/>
            <a:ext cx="4966636" cy="351322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714960" y="5686379"/>
            <a:ext cx="3810960" cy="346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1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Figure 1. </a:t>
            </a: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Hospital Scores on a 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06960" y="5686379"/>
            <a:ext cx="4799880" cy="346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1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Figure 2. </a:t>
            </a: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Hospital Scores vs Graduation Year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27320" y="-84573"/>
            <a:ext cx="9072563" cy="1262063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Goal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427320" y="1409700"/>
            <a:ext cx="9072563" cy="1155700"/>
          </a:xfrm>
        </p:spPr>
        <p:txBody>
          <a:bodyPr>
            <a:normAutofit/>
          </a:bodyPr>
          <a:lstStyle/>
          <a:p>
            <a:pPr lvl="1">
              <a:buSzPct val="45000"/>
              <a:buFont typeface="StarSymbol"/>
              <a:buChar char="●"/>
            </a:pPr>
            <a:r>
              <a:rPr lang="en-US" sz="3200" dirty="0"/>
              <a:t>Building on Open Data and Open Source Toolkits</a:t>
            </a:r>
          </a:p>
          <a:p>
            <a:pPr lvl="1">
              <a:buSzPct val="45000"/>
              <a:buFont typeface="StarSymbol"/>
              <a:buChar char="●"/>
            </a:pPr>
            <a:r>
              <a:rPr lang="en-US" sz="3200" dirty="0"/>
              <a:t>Develop automated high level techniques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123520" y="2763121"/>
            <a:ext cx="4752000" cy="365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914400" y="2305920"/>
            <a:ext cx="3336479" cy="43182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427320" y="6329281"/>
            <a:ext cx="3939120" cy="346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1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Figure 3. </a:t>
            </a: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Python big data ecosystem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47320" y="6329281"/>
            <a:ext cx="4277160" cy="346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1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Figure 4.</a:t>
            </a: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 Split-apply Combine Paradigm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 rot="10800000">
            <a:off x="4123080" y="4119615"/>
            <a:ext cx="5577840" cy="2759399"/>
          </a:xfrm>
          <a:custGeom>
            <a:avLst>
              <a:gd name="f0" fmla="val 6812"/>
              <a:gd name="f1" fmla="val 22284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0"/>
              <a:gd name="f8" fmla="val 21600"/>
              <a:gd name="f9" fmla="+- 0 0 1"/>
              <a:gd name="f10" fmla="val -2147483647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*/ f5 1 21600"/>
              <a:gd name="f17" fmla="*/ f6 1 21600"/>
              <a:gd name="f18" fmla="pin -2147483647 f0 2147483647"/>
              <a:gd name="f19" fmla="pin -2147483647 f1 2147483647"/>
              <a:gd name="f20" fmla="+- 0 0 f12"/>
              <a:gd name="f21" fmla="+- 3590 0 f7"/>
              <a:gd name="f22" fmla="+- 0 0 f3"/>
              <a:gd name="f23" fmla="+- 21600 0 f15"/>
              <a:gd name="f24" fmla="+- 18010 0 f8"/>
              <a:gd name="f25" fmla="+- f18 0 10800"/>
              <a:gd name="f26" fmla="+- f19 0 10800"/>
              <a:gd name="f27" fmla="+- f19 0 21600"/>
              <a:gd name="f28" fmla="+- f18 0 21600"/>
              <a:gd name="f29" fmla="*/ f18 f16 1"/>
              <a:gd name="f30" fmla="*/ f19 f17 1"/>
              <a:gd name="f31" fmla="*/ 800 f16 1"/>
              <a:gd name="f32" fmla="*/ 20800 f16 1"/>
              <a:gd name="f33" fmla="*/ 20800 f17 1"/>
              <a:gd name="f34" fmla="*/ 800 f17 1"/>
              <a:gd name="f35" fmla="abs f20"/>
              <a:gd name="f36" fmla="abs f21"/>
              <a:gd name="f37" fmla="?: f20 f22 f3"/>
              <a:gd name="f38" fmla="?: f20 f3 f22"/>
              <a:gd name="f39" fmla="?: f20 f4 f3"/>
              <a:gd name="f40" fmla="?: f20 f3 f4"/>
              <a:gd name="f41" fmla="abs f23"/>
              <a:gd name="f42" fmla="?: f21 f22 f3"/>
              <a:gd name="f43" fmla="?: f21 f3 f22"/>
              <a:gd name="f44" fmla="?: f23 0 f2"/>
              <a:gd name="f45" fmla="?: f23 f2 0"/>
              <a:gd name="f46" fmla="abs f24"/>
              <a:gd name="f47" fmla="?: f23 f22 f3"/>
              <a:gd name="f48" fmla="?: f23 f3 f22"/>
              <a:gd name="f49" fmla="?: f23 f4 f3"/>
              <a:gd name="f50" fmla="?: f23 f3 f4"/>
              <a:gd name="f51" fmla="?: f24 f22 f3"/>
              <a:gd name="f52" fmla="?: f24 f3 f22"/>
              <a:gd name="f53" fmla="?: f20 0 f2"/>
              <a:gd name="f54" fmla="?: f20 f2 0"/>
              <a:gd name="f55" fmla="abs f25"/>
              <a:gd name="f56" fmla="abs f26"/>
              <a:gd name="f57" fmla="?: f20 f40 f39"/>
              <a:gd name="f58" fmla="?: f20 f39 f40"/>
              <a:gd name="f59" fmla="?: f21 f38 f37"/>
              <a:gd name="f60" fmla="?: f21 f45 f44"/>
              <a:gd name="f61" fmla="?: f21 f44 f45"/>
              <a:gd name="f62" fmla="?: f23 f42 f43"/>
              <a:gd name="f63" fmla="?: f23 f50 f49"/>
              <a:gd name="f64" fmla="?: f23 f49 f50"/>
              <a:gd name="f65" fmla="?: f24 f48 f47"/>
              <a:gd name="f66" fmla="?: f24 f54 f53"/>
              <a:gd name="f67" fmla="?: f24 f53 f54"/>
              <a:gd name="f68" fmla="?: f20 f51 f52"/>
              <a:gd name="f69" fmla="+- f55 0 f56"/>
              <a:gd name="f70" fmla="+- f56 0 f55"/>
              <a:gd name="f71" fmla="?: f21 f58 f57"/>
              <a:gd name="f72" fmla="?: f23 f60 f61"/>
              <a:gd name="f73" fmla="?: f24 f64 f63"/>
              <a:gd name="f74" fmla="?: f20 f66 f67"/>
              <a:gd name="f75" fmla="?: f26 f9 f69"/>
              <a:gd name="f76" fmla="?: f26 f69 f9"/>
              <a:gd name="f77" fmla="?: f25 f9 f70"/>
              <a:gd name="f78" fmla="?: f25 f70 f9"/>
              <a:gd name="f79" fmla="?: f18 f9 f75"/>
              <a:gd name="f80" fmla="?: f18 f9 f76"/>
              <a:gd name="f81" fmla="?: f27 f77 f9"/>
              <a:gd name="f82" fmla="?: f27 f78 f9"/>
              <a:gd name="f83" fmla="?: f28 f76 f9"/>
              <a:gd name="f84" fmla="?: f28 f75 f9"/>
              <a:gd name="f85" fmla="?: f19 f9 f78"/>
              <a:gd name="f86" fmla="?: f19 f9 f77"/>
              <a:gd name="f87" fmla="?: f79 f18 0"/>
              <a:gd name="f88" fmla="?: f79 f19 6280"/>
              <a:gd name="f89" fmla="?: f80 f18 0"/>
              <a:gd name="f90" fmla="?: f80 f19 15320"/>
              <a:gd name="f91" fmla="?: f81 f18 6280"/>
              <a:gd name="f92" fmla="?: f81 f19 21600"/>
              <a:gd name="f93" fmla="?: f82 f18 15320"/>
              <a:gd name="f94" fmla="?: f82 f19 21600"/>
              <a:gd name="f95" fmla="?: f83 f18 21600"/>
              <a:gd name="f96" fmla="?: f83 f19 15320"/>
              <a:gd name="f97" fmla="?: f84 f18 21600"/>
              <a:gd name="f98" fmla="?: f84 f19 6280"/>
              <a:gd name="f99" fmla="?: f85 f18 15320"/>
              <a:gd name="f100" fmla="?: f85 f19 0"/>
              <a:gd name="f101" fmla="?: f86 f18 6280"/>
              <a:gd name="f102" fmla="?: f86 f19 0"/>
            </a:gdLst>
            <a:ahLst>
              <a:ahXY gdRefX="f0" minX="f10" maxX="f11" gdRefY="f1" minY="f10" maxY="f11">
                <a:pos x="f29" y="f30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1" t="f34" r="f32" b="f33"/>
            <a:pathLst>
              <a:path w="21600" h="21600">
                <a:moveTo>
                  <a:pt x="f12" y="f7"/>
                </a:moveTo>
                <a:arcTo wR="f35" hR="f36" stAng="f71" swAng="f59"/>
                <a:lnTo>
                  <a:pt x="f87" y="f88"/>
                </a:lnTo>
                <a:lnTo>
                  <a:pt x="f7" y="f13"/>
                </a:lnTo>
                <a:lnTo>
                  <a:pt x="f7" y="f14"/>
                </a:lnTo>
                <a:lnTo>
                  <a:pt x="f89" y="f90"/>
                </a:lnTo>
                <a:lnTo>
                  <a:pt x="f7" y="f15"/>
                </a:lnTo>
                <a:arcTo wR="f36" hR="f41" stAng="f72" swAng="f62"/>
                <a:lnTo>
                  <a:pt x="f91" y="f92"/>
                </a:lnTo>
                <a:lnTo>
                  <a:pt x="f13" y="f8"/>
                </a:lnTo>
                <a:lnTo>
                  <a:pt x="f14" y="f8"/>
                </a:lnTo>
                <a:lnTo>
                  <a:pt x="f93" y="f94"/>
                </a:lnTo>
                <a:lnTo>
                  <a:pt x="f15" y="f8"/>
                </a:lnTo>
                <a:arcTo wR="f41" hR="f46" stAng="f73" swAng="f65"/>
                <a:lnTo>
                  <a:pt x="f95" y="f96"/>
                </a:lnTo>
                <a:lnTo>
                  <a:pt x="f8" y="f14"/>
                </a:lnTo>
                <a:lnTo>
                  <a:pt x="f8" y="f13"/>
                </a:lnTo>
                <a:lnTo>
                  <a:pt x="f97" y="f98"/>
                </a:lnTo>
                <a:lnTo>
                  <a:pt x="f8" y="f12"/>
                </a:lnTo>
                <a:arcTo wR="f46" hR="f35" stAng="f74" swAng="f68"/>
                <a:lnTo>
                  <a:pt x="f99" y="f100"/>
                </a:lnTo>
                <a:lnTo>
                  <a:pt x="f14" y="f7"/>
                </a:lnTo>
                <a:lnTo>
                  <a:pt x="f13" y="f7"/>
                </a:lnTo>
                <a:lnTo>
                  <a:pt x="f101" y="f102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Droid Sans Fallback" pitchFamily="2"/>
              <a:cs typeface="Mangal" pitchFamily="2"/>
            </a:endParaRPr>
          </a:p>
        </p:txBody>
      </p:sp>
      <p:sp>
        <p:nvSpPr>
          <p:cNvPr id="3" name="Freeform 2"/>
          <p:cNvSpPr/>
          <p:nvPr/>
        </p:nvSpPr>
        <p:spPr>
          <a:xfrm rot="16200000">
            <a:off x="-960479" y="2088133"/>
            <a:ext cx="5394960" cy="3291839"/>
          </a:xfrm>
          <a:custGeom>
            <a:avLst>
              <a:gd name="f0" fmla="val 9502"/>
              <a:gd name="f1" fmla="val 26664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0"/>
              <a:gd name="f8" fmla="val 21600"/>
              <a:gd name="f9" fmla="+- 0 0 1"/>
              <a:gd name="f10" fmla="val -2147483647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*/ f5 1 21600"/>
              <a:gd name="f17" fmla="*/ f6 1 21600"/>
              <a:gd name="f18" fmla="pin -2147483647 f0 2147483647"/>
              <a:gd name="f19" fmla="pin -2147483647 f1 2147483647"/>
              <a:gd name="f20" fmla="+- 0 0 f12"/>
              <a:gd name="f21" fmla="+- 3590 0 f7"/>
              <a:gd name="f22" fmla="+- 0 0 f3"/>
              <a:gd name="f23" fmla="+- 21600 0 f15"/>
              <a:gd name="f24" fmla="+- 18010 0 f8"/>
              <a:gd name="f25" fmla="+- f18 0 10800"/>
              <a:gd name="f26" fmla="+- f19 0 10800"/>
              <a:gd name="f27" fmla="+- f19 0 21600"/>
              <a:gd name="f28" fmla="+- f18 0 21600"/>
              <a:gd name="f29" fmla="*/ f18 f16 1"/>
              <a:gd name="f30" fmla="*/ f19 f17 1"/>
              <a:gd name="f31" fmla="*/ 800 f16 1"/>
              <a:gd name="f32" fmla="*/ 20800 f16 1"/>
              <a:gd name="f33" fmla="*/ 20800 f17 1"/>
              <a:gd name="f34" fmla="*/ 800 f17 1"/>
              <a:gd name="f35" fmla="abs f20"/>
              <a:gd name="f36" fmla="abs f21"/>
              <a:gd name="f37" fmla="?: f20 f22 f3"/>
              <a:gd name="f38" fmla="?: f20 f3 f22"/>
              <a:gd name="f39" fmla="?: f20 f4 f3"/>
              <a:gd name="f40" fmla="?: f20 f3 f4"/>
              <a:gd name="f41" fmla="abs f23"/>
              <a:gd name="f42" fmla="?: f21 f22 f3"/>
              <a:gd name="f43" fmla="?: f21 f3 f22"/>
              <a:gd name="f44" fmla="?: f23 0 f2"/>
              <a:gd name="f45" fmla="?: f23 f2 0"/>
              <a:gd name="f46" fmla="abs f24"/>
              <a:gd name="f47" fmla="?: f23 f22 f3"/>
              <a:gd name="f48" fmla="?: f23 f3 f22"/>
              <a:gd name="f49" fmla="?: f23 f4 f3"/>
              <a:gd name="f50" fmla="?: f23 f3 f4"/>
              <a:gd name="f51" fmla="?: f24 f22 f3"/>
              <a:gd name="f52" fmla="?: f24 f3 f22"/>
              <a:gd name="f53" fmla="?: f20 0 f2"/>
              <a:gd name="f54" fmla="?: f20 f2 0"/>
              <a:gd name="f55" fmla="abs f25"/>
              <a:gd name="f56" fmla="abs f26"/>
              <a:gd name="f57" fmla="?: f20 f40 f39"/>
              <a:gd name="f58" fmla="?: f20 f39 f40"/>
              <a:gd name="f59" fmla="?: f21 f38 f37"/>
              <a:gd name="f60" fmla="?: f21 f45 f44"/>
              <a:gd name="f61" fmla="?: f21 f44 f45"/>
              <a:gd name="f62" fmla="?: f23 f42 f43"/>
              <a:gd name="f63" fmla="?: f23 f50 f49"/>
              <a:gd name="f64" fmla="?: f23 f49 f50"/>
              <a:gd name="f65" fmla="?: f24 f48 f47"/>
              <a:gd name="f66" fmla="?: f24 f54 f53"/>
              <a:gd name="f67" fmla="?: f24 f53 f54"/>
              <a:gd name="f68" fmla="?: f20 f51 f52"/>
              <a:gd name="f69" fmla="+- f55 0 f56"/>
              <a:gd name="f70" fmla="+- f56 0 f55"/>
              <a:gd name="f71" fmla="?: f21 f58 f57"/>
              <a:gd name="f72" fmla="?: f23 f60 f61"/>
              <a:gd name="f73" fmla="?: f24 f64 f63"/>
              <a:gd name="f74" fmla="?: f20 f66 f67"/>
              <a:gd name="f75" fmla="?: f26 f9 f69"/>
              <a:gd name="f76" fmla="?: f26 f69 f9"/>
              <a:gd name="f77" fmla="?: f25 f9 f70"/>
              <a:gd name="f78" fmla="?: f25 f70 f9"/>
              <a:gd name="f79" fmla="?: f18 f9 f75"/>
              <a:gd name="f80" fmla="?: f18 f9 f76"/>
              <a:gd name="f81" fmla="?: f27 f77 f9"/>
              <a:gd name="f82" fmla="?: f27 f78 f9"/>
              <a:gd name="f83" fmla="?: f28 f76 f9"/>
              <a:gd name="f84" fmla="?: f28 f75 f9"/>
              <a:gd name="f85" fmla="?: f19 f9 f78"/>
              <a:gd name="f86" fmla="?: f19 f9 f77"/>
              <a:gd name="f87" fmla="?: f79 f18 0"/>
              <a:gd name="f88" fmla="?: f79 f19 6280"/>
              <a:gd name="f89" fmla="?: f80 f18 0"/>
              <a:gd name="f90" fmla="?: f80 f19 15320"/>
              <a:gd name="f91" fmla="?: f81 f18 6280"/>
              <a:gd name="f92" fmla="?: f81 f19 21600"/>
              <a:gd name="f93" fmla="?: f82 f18 15320"/>
              <a:gd name="f94" fmla="?: f82 f19 21600"/>
              <a:gd name="f95" fmla="?: f83 f18 21600"/>
              <a:gd name="f96" fmla="?: f83 f19 15320"/>
              <a:gd name="f97" fmla="?: f84 f18 21600"/>
              <a:gd name="f98" fmla="?: f84 f19 6280"/>
              <a:gd name="f99" fmla="?: f85 f18 15320"/>
              <a:gd name="f100" fmla="?: f85 f19 0"/>
              <a:gd name="f101" fmla="?: f86 f18 6280"/>
              <a:gd name="f102" fmla="?: f86 f19 0"/>
            </a:gdLst>
            <a:ahLst>
              <a:ahXY gdRefX="f0" minX="f10" maxX="f11" gdRefY="f1" minY="f10" maxY="f11">
                <a:pos x="f29" y="f30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1" t="f34" r="f32" b="f33"/>
            <a:pathLst>
              <a:path w="21600" h="21600">
                <a:moveTo>
                  <a:pt x="f12" y="f7"/>
                </a:moveTo>
                <a:arcTo wR="f35" hR="f36" stAng="f71" swAng="f59"/>
                <a:lnTo>
                  <a:pt x="f87" y="f88"/>
                </a:lnTo>
                <a:lnTo>
                  <a:pt x="f7" y="f13"/>
                </a:lnTo>
                <a:lnTo>
                  <a:pt x="f7" y="f14"/>
                </a:lnTo>
                <a:lnTo>
                  <a:pt x="f89" y="f90"/>
                </a:lnTo>
                <a:lnTo>
                  <a:pt x="f7" y="f15"/>
                </a:lnTo>
                <a:arcTo wR="f36" hR="f41" stAng="f72" swAng="f62"/>
                <a:lnTo>
                  <a:pt x="f91" y="f92"/>
                </a:lnTo>
                <a:lnTo>
                  <a:pt x="f13" y="f8"/>
                </a:lnTo>
                <a:lnTo>
                  <a:pt x="f14" y="f8"/>
                </a:lnTo>
                <a:lnTo>
                  <a:pt x="f93" y="f94"/>
                </a:lnTo>
                <a:lnTo>
                  <a:pt x="f15" y="f8"/>
                </a:lnTo>
                <a:arcTo wR="f41" hR="f46" stAng="f73" swAng="f65"/>
                <a:lnTo>
                  <a:pt x="f95" y="f96"/>
                </a:lnTo>
                <a:lnTo>
                  <a:pt x="f8" y="f14"/>
                </a:lnTo>
                <a:lnTo>
                  <a:pt x="f8" y="f13"/>
                </a:lnTo>
                <a:lnTo>
                  <a:pt x="f97" y="f98"/>
                </a:lnTo>
                <a:lnTo>
                  <a:pt x="f8" y="f12"/>
                </a:lnTo>
                <a:arcTo wR="f46" hR="f35" stAng="f74" swAng="f68"/>
                <a:lnTo>
                  <a:pt x="f99" y="f100"/>
                </a:lnTo>
                <a:lnTo>
                  <a:pt x="f14" y="f7"/>
                </a:lnTo>
                <a:lnTo>
                  <a:pt x="f13" y="f7"/>
                </a:lnTo>
                <a:lnTo>
                  <a:pt x="f101" y="f102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Droid Sans Fallback" pitchFamily="2"/>
              <a:cs typeface="Mangal" pitchFamily="2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3474720" y="919213"/>
            <a:ext cx="5852160" cy="2286000"/>
          </a:xfrm>
          <a:custGeom>
            <a:avLst>
              <a:gd name="f0" fmla="val 9103"/>
              <a:gd name="f1" fmla="val 23671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0"/>
              <a:gd name="f8" fmla="val 21600"/>
              <a:gd name="f9" fmla="+- 0 0 1"/>
              <a:gd name="f10" fmla="val -2147483647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*/ f5 1 21600"/>
              <a:gd name="f17" fmla="*/ f6 1 21600"/>
              <a:gd name="f18" fmla="pin -2147483647 f0 2147483647"/>
              <a:gd name="f19" fmla="pin -2147483647 f1 2147483647"/>
              <a:gd name="f20" fmla="+- 0 0 f12"/>
              <a:gd name="f21" fmla="+- 3590 0 f7"/>
              <a:gd name="f22" fmla="+- 0 0 f3"/>
              <a:gd name="f23" fmla="+- 21600 0 f15"/>
              <a:gd name="f24" fmla="+- 18010 0 f8"/>
              <a:gd name="f25" fmla="+- f18 0 10800"/>
              <a:gd name="f26" fmla="+- f19 0 10800"/>
              <a:gd name="f27" fmla="+- f19 0 21600"/>
              <a:gd name="f28" fmla="+- f18 0 21600"/>
              <a:gd name="f29" fmla="*/ f18 f16 1"/>
              <a:gd name="f30" fmla="*/ f19 f17 1"/>
              <a:gd name="f31" fmla="*/ 800 f16 1"/>
              <a:gd name="f32" fmla="*/ 20800 f16 1"/>
              <a:gd name="f33" fmla="*/ 20800 f17 1"/>
              <a:gd name="f34" fmla="*/ 800 f17 1"/>
              <a:gd name="f35" fmla="abs f20"/>
              <a:gd name="f36" fmla="abs f21"/>
              <a:gd name="f37" fmla="?: f20 f22 f3"/>
              <a:gd name="f38" fmla="?: f20 f3 f22"/>
              <a:gd name="f39" fmla="?: f20 f4 f3"/>
              <a:gd name="f40" fmla="?: f20 f3 f4"/>
              <a:gd name="f41" fmla="abs f23"/>
              <a:gd name="f42" fmla="?: f21 f22 f3"/>
              <a:gd name="f43" fmla="?: f21 f3 f22"/>
              <a:gd name="f44" fmla="?: f23 0 f2"/>
              <a:gd name="f45" fmla="?: f23 f2 0"/>
              <a:gd name="f46" fmla="abs f24"/>
              <a:gd name="f47" fmla="?: f23 f22 f3"/>
              <a:gd name="f48" fmla="?: f23 f3 f22"/>
              <a:gd name="f49" fmla="?: f23 f4 f3"/>
              <a:gd name="f50" fmla="?: f23 f3 f4"/>
              <a:gd name="f51" fmla="?: f24 f22 f3"/>
              <a:gd name="f52" fmla="?: f24 f3 f22"/>
              <a:gd name="f53" fmla="?: f20 0 f2"/>
              <a:gd name="f54" fmla="?: f20 f2 0"/>
              <a:gd name="f55" fmla="abs f25"/>
              <a:gd name="f56" fmla="abs f26"/>
              <a:gd name="f57" fmla="?: f20 f40 f39"/>
              <a:gd name="f58" fmla="?: f20 f39 f40"/>
              <a:gd name="f59" fmla="?: f21 f38 f37"/>
              <a:gd name="f60" fmla="?: f21 f45 f44"/>
              <a:gd name="f61" fmla="?: f21 f44 f45"/>
              <a:gd name="f62" fmla="?: f23 f42 f43"/>
              <a:gd name="f63" fmla="?: f23 f50 f49"/>
              <a:gd name="f64" fmla="?: f23 f49 f50"/>
              <a:gd name="f65" fmla="?: f24 f48 f47"/>
              <a:gd name="f66" fmla="?: f24 f54 f53"/>
              <a:gd name="f67" fmla="?: f24 f53 f54"/>
              <a:gd name="f68" fmla="?: f20 f51 f52"/>
              <a:gd name="f69" fmla="+- f55 0 f56"/>
              <a:gd name="f70" fmla="+- f56 0 f55"/>
              <a:gd name="f71" fmla="?: f21 f58 f57"/>
              <a:gd name="f72" fmla="?: f23 f60 f61"/>
              <a:gd name="f73" fmla="?: f24 f64 f63"/>
              <a:gd name="f74" fmla="?: f20 f66 f67"/>
              <a:gd name="f75" fmla="?: f26 f9 f69"/>
              <a:gd name="f76" fmla="?: f26 f69 f9"/>
              <a:gd name="f77" fmla="?: f25 f9 f70"/>
              <a:gd name="f78" fmla="?: f25 f70 f9"/>
              <a:gd name="f79" fmla="?: f18 f9 f75"/>
              <a:gd name="f80" fmla="?: f18 f9 f76"/>
              <a:gd name="f81" fmla="?: f27 f77 f9"/>
              <a:gd name="f82" fmla="?: f27 f78 f9"/>
              <a:gd name="f83" fmla="?: f28 f76 f9"/>
              <a:gd name="f84" fmla="?: f28 f75 f9"/>
              <a:gd name="f85" fmla="?: f19 f9 f78"/>
              <a:gd name="f86" fmla="?: f19 f9 f77"/>
              <a:gd name="f87" fmla="?: f79 f18 0"/>
              <a:gd name="f88" fmla="?: f79 f19 6280"/>
              <a:gd name="f89" fmla="?: f80 f18 0"/>
              <a:gd name="f90" fmla="?: f80 f19 15320"/>
              <a:gd name="f91" fmla="?: f81 f18 6280"/>
              <a:gd name="f92" fmla="?: f81 f19 21600"/>
              <a:gd name="f93" fmla="?: f82 f18 15320"/>
              <a:gd name="f94" fmla="?: f82 f19 21600"/>
              <a:gd name="f95" fmla="?: f83 f18 21600"/>
              <a:gd name="f96" fmla="?: f83 f19 15320"/>
              <a:gd name="f97" fmla="?: f84 f18 21600"/>
              <a:gd name="f98" fmla="?: f84 f19 6280"/>
              <a:gd name="f99" fmla="?: f85 f18 15320"/>
              <a:gd name="f100" fmla="?: f85 f19 0"/>
              <a:gd name="f101" fmla="?: f86 f18 6280"/>
              <a:gd name="f102" fmla="?: f86 f19 0"/>
            </a:gdLst>
            <a:ahLst>
              <a:ahXY gdRefX="f0" minX="f10" maxX="f11" gdRefY="f1" minY="f10" maxY="f11">
                <a:pos x="f29" y="f30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1" t="f34" r="f32" b="f33"/>
            <a:pathLst>
              <a:path w="21600" h="21600">
                <a:moveTo>
                  <a:pt x="f12" y="f7"/>
                </a:moveTo>
                <a:arcTo wR="f35" hR="f36" stAng="f71" swAng="f59"/>
                <a:lnTo>
                  <a:pt x="f87" y="f88"/>
                </a:lnTo>
                <a:lnTo>
                  <a:pt x="f7" y="f13"/>
                </a:lnTo>
                <a:lnTo>
                  <a:pt x="f7" y="f14"/>
                </a:lnTo>
                <a:lnTo>
                  <a:pt x="f89" y="f90"/>
                </a:lnTo>
                <a:lnTo>
                  <a:pt x="f7" y="f15"/>
                </a:lnTo>
                <a:arcTo wR="f36" hR="f41" stAng="f72" swAng="f62"/>
                <a:lnTo>
                  <a:pt x="f91" y="f92"/>
                </a:lnTo>
                <a:lnTo>
                  <a:pt x="f13" y="f8"/>
                </a:lnTo>
                <a:lnTo>
                  <a:pt x="f14" y="f8"/>
                </a:lnTo>
                <a:lnTo>
                  <a:pt x="f93" y="f94"/>
                </a:lnTo>
                <a:lnTo>
                  <a:pt x="f15" y="f8"/>
                </a:lnTo>
                <a:arcTo wR="f41" hR="f46" stAng="f73" swAng="f65"/>
                <a:lnTo>
                  <a:pt x="f95" y="f96"/>
                </a:lnTo>
                <a:lnTo>
                  <a:pt x="f8" y="f14"/>
                </a:lnTo>
                <a:lnTo>
                  <a:pt x="f8" y="f13"/>
                </a:lnTo>
                <a:lnTo>
                  <a:pt x="f97" y="f98"/>
                </a:lnTo>
                <a:lnTo>
                  <a:pt x="f8" y="f12"/>
                </a:lnTo>
                <a:arcTo wR="f46" hR="f35" stAng="f74" swAng="f68"/>
                <a:lnTo>
                  <a:pt x="f99" y="f100"/>
                </a:lnTo>
                <a:lnTo>
                  <a:pt x="f14" y="f7"/>
                </a:lnTo>
                <a:lnTo>
                  <a:pt x="f13" y="f7"/>
                </a:lnTo>
                <a:lnTo>
                  <a:pt x="f101" y="f102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Droid Sans Fallback" pitchFamily="2"/>
              <a:cs typeface="Mangal" pitchFamily="2"/>
            </a:endParaRPr>
          </a:p>
        </p:txBody>
      </p:sp>
      <p:sp>
        <p:nvSpPr>
          <p:cNvPr id="5" name="Title 4"/>
          <p:cNvSpPr txBox="1">
            <a:spLocks noGrp="1"/>
          </p:cNvSpPr>
          <p:nvPr>
            <p:ph type="title" idx="4294967295"/>
          </p:nvPr>
        </p:nvSpPr>
        <p:spPr>
          <a:xfrm>
            <a:off x="643398" y="-353665"/>
            <a:ext cx="9072563" cy="125253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Base and Framework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550320" y="1046654"/>
            <a:ext cx="5651279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Freeform 6"/>
          <p:cNvSpPr/>
          <p:nvPr/>
        </p:nvSpPr>
        <p:spPr>
          <a:xfrm>
            <a:off x="366480" y="1328894"/>
            <a:ext cx="2833560" cy="87047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0"/>
              <a:gd name="f7" fmla="val 21600"/>
              <a:gd name="f8" fmla="val 3400"/>
              <a:gd name="f9" fmla="+- 21600 0 10800"/>
              <a:gd name="f10" fmla="+- 3400 0 0"/>
              <a:gd name="f11" fmla="val 18200"/>
              <a:gd name="f12" fmla="+- 0 0 10800"/>
              <a:gd name="f13" fmla="+- 18200 0 21600"/>
              <a:gd name="f14" fmla="+- 3400 0 6800"/>
              <a:gd name="f15" fmla="+- 0 0 0"/>
              <a:gd name="f16" fmla="*/ f4 1 21600"/>
              <a:gd name="f17" fmla="*/ f5 1 21600"/>
              <a:gd name="f18" fmla="+- 10800 0 f6"/>
              <a:gd name="f19" fmla="+- 0 0 f8"/>
              <a:gd name="f20" fmla="+- 0 0 f1"/>
              <a:gd name="f21" fmla="abs f9"/>
              <a:gd name="f22" fmla="abs f10"/>
              <a:gd name="f23" fmla="?: f9 f2 f1"/>
              <a:gd name="f24" fmla="?: f9 f1 f2"/>
              <a:gd name="f25" fmla="+- 10800 0 f7"/>
              <a:gd name="f26" fmla="+- 21600 0 f11"/>
              <a:gd name="f27" fmla="abs f12"/>
              <a:gd name="f28" fmla="abs f13"/>
              <a:gd name="f29" fmla="?: f12 f2 f1"/>
              <a:gd name="f30" fmla="?: f12 f1 f2"/>
              <a:gd name="f31" fmla="+- 6800 0 f8"/>
              <a:gd name="f32" fmla="abs f14"/>
              <a:gd name="f33" fmla="*/ f15 f0 1"/>
              <a:gd name="f34" fmla="*/ 0 f16 1"/>
              <a:gd name="f35" fmla="*/ 21600 f16 1"/>
              <a:gd name="f36" fmla="*/ 18200 f17 1"/>
              <a:gd name="f37" fmla="*/ 6800 f17 1"/>
              <a:gd name="f38" fmla="abs f18"/>
              <a:gd name="f39" fmla="abs f19"/>
              <a:gd name="f40" fmla="?: f18 f20 f1"/>
              <a:gd name="f41" fmla="?: f18 f1 f20"/>
              <a:gd name="f42" fmla="?: f19 0 f0"/>
              <a:gd name="f43" fmla="?: f19 f0 0"/>
              <a:gd name="f44" fmla="?: f9 f20 f1"/>
              <a:gd name="f45" fmla="?: f9 f1 f20"/>
              <a:gd name="f46" fmla="?: f9 f24 f23"/>
              <a:gd name="f47" fmla="?: f9 f23 f24"/>
              <a:gd name="f48" fmla="abs f25"/>
              <a:gd name="f49" fmla="abs f26"/>
              <a:gd name="f50" fmla="?: f25 f20 f1"/>
              <a:gd name="f51" fmla="?: f25 f1 f20"/>
              <a:gd name="f52" fmla="?: f26 0 f0"/>
              <a:gd name="f53" fmla="?: f26 f0 0"/>
              <a:gd name="f54" fmla="?: f12 f20 f1"/>
              <a:gd name="f55" fmla="?: f12 f1 f20"/>
              <a:gd name="f56" fmla="?: f12 f30 f29"/>
              <a:gd name="f57" fmla="?: f12 f29 f30"/>
              <a:gd name="f58" fmla="abs f31"/>
              <a:gd name="f59" fmla="?: f31 0 f0"/>
              <a:gd name="f60" fmla="?: f31 f0 0"/>
              <a:gd name="f61" fmla="*/ 10800 f16 1"/>
              <a:gd name="f62" fmla="*/ f33 1 f3"/>
              <a:gd name="f63" fmla="*/ 0 f17 1"/>
              <a:gd name="f64" fmla="*/ 10800 f17 1"/>
              <a:gd name="f65" fmla="*/ 21600 f17 1"/>
              <a:gd name="f66" fmla="?: f18 f43 f42"/>
              <a:gd name="f67" fmla="?: f18 f42 f43"/>
              <a:gd name="f68" fmla="?: f19 f40 f41"/>
              <a:gd name="f69" fmla="?: f10 f47 f46"/>
              <a:gd name="f70" fmla="?: f10 f45 f44"/>
              <a:gd name="f71" fmla="?: f25 f53 f52"/>
              <a:gd name="f72" fmla="?: f25 f52 f53"/>
              <a:gd name="f73" fmla="?: f26 f50 f51"/>
              <a:gd name="f74" fmla="?: f13 f57 f56"/>
              <a:gd name="f75" fmla="?: f13 f55 f54"/>
              <a:gd name="f76" fmla="?: f18 f60 f59"/>
              <a:gd name="f77" fmla="?: f18 f59 f60"/>
              <a:gd name="f78" fmla="?: f31 f40 f41"/>
              <a:gd name="f79" fmla="?: f14 f47 f46"/>
              <a:gd name="f80" fmla="?: f14 f45 f44"/>
              <a:gd name="f81" fmla="+- f62 0 f1"/>
              <a:gd name="f82" fmla="?: f19 f66 f67"/>
              <a:gd name="f83" fmla="?: f26 f71 f72"/>
              <a:gd name="f84" fmla="?: f31 f76 f7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1">
                <a:pos x="f61" y="f37"/>
              </a:cxn>
              <a:cxn ang="f81">
                <a:pos x="f61" y="f63"/>
              </a:cxn>
              <a:cxn ang="f81">
                <a:pos x="f34" y="f64"/>
              </a:cxn>
              <a:cxn ang="f81">
                <a:pos x="f61" y="f65"/>
              </a:cxn>
              <a:cxn ang="f81">
                <a:pos x="f35" y="f64"/>
              </a:cxn>
            </a:cxnLst>
            <a:rect l="f34" t="f37" r="f35" b="f36"/>
            <a:pathLst>
              <a:path w="21600" h="21600">
                <a:moveTo>
                  <a:pt x="f6" y="f8"/>
                </a:moveTo>
                <a:arcTo wR="f38" hR="f39" stAng="f82" swAng="f68"/>
                <a:arcTo wR="f21" hR="f22" stAng="f69" swAng="f70"/>
                <a:lnTo>
                  <a:pt x="f7" y="f11"/>
                </a:lnTo>
                <a:arcTo wR="f48" hR="f49" stAng="f83" swAng="f73"/>
                <a:arcTo wR="f27" hR="f28" stAng="f74" swAng="f75"/>
                <a:close/>
              </a:path>
              <a:path w="21600" h="21600">
                <a:moveTo>
                  <a:pt x="f6" y="f8"/>
                </a:moveTo>
                <a:arcTo wR="f38" hR="f58" stAng="f84" swAng="f78"/>
                <a:arcTo wR="f21" hR="f32" stAng="f79" swAng="f80"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Hospital Value-Based Purchasing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0" i="0" u="none" strike="noStrike" kern="1200" cap="none">
                <a:ln>
                  <a:noFill/>
                </a:ln>
                <a:solidFill>
                  <a:srgbClr val="333333"/>
                </a:solidFill>
                <a:latin typeface="Liberation Sans" pitchFamily="18"/>
                <a:ea typeface="Droid Sans Fallback" pitchFamily="2"/>
                <a:cs typeface="Mangal" pitchFamily="2"/>
              </a:rPr>
              <a:t>(3090 Hospitals)</a:t>
            </a:r>
          </a:p>
        </p:txBody>
      </p:sp>
      <p:sp>
        <p:nvSpPr>
          <p:cNvPr id="8" name="Freeform 7"/>
          <p:cNvSpPr/>
          <p:nvPr/>
        </p:nvSpPr>
        <p:spPr>
          <a:xfrm>
            <a:off x="366839" y="2707334"/>
            <a:ext cx="2833560" cy="87047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0"/>
              <a:gd name="f7" fmla="val 21600"/>
              <a:gd name="f8" fmla="val 3400"/>
              <a:gd name="f9" fmla="+- 21600 0 10800"/>
              <a:gd name="f10" fmla="+- 3400 0 0"/>
              <a:gd name="f11" fmla="val 18200"/>
              <a:gd name="f12" fmla="+- 0 0 10800"/>
              <a:gd name="f13" fmla="+- 18200 0 21600"/>
              <a:gd name="f14" fmla="+- 3400 0 6800"/>
              <a:gd name="f15" fmla="+- 0 0 0"/>
              <a:gd name="f16" fmla="*/ f4 1 21600"/>
              <a:gd name="f17" fmla="*/ f5 1 21600"/>
              <a:gd name="f18" fmla="+- 10800 0 f6"/>
              <a:gd name="f19" fmla="+- 0 0 f8"/>
              <a:gd name="f20" fmla="+- 0 0 f1"/>
              <a:gd name="f21" fmla="abs f9"/>
              <a:gd name="f22" fmla="abs f10"/>
              <a:gd name="f23" fmla="?: f9 f2 f1"/>
              <a:gd name="f24" fmla="?: f9 f1 f2"/>
              <a:gd name="f25" fmla="+- 10800 0 f7"/>
              <a:gd name="f26" fmla="+- 21600 0 f11"/>
              <a:gd name="f27" fmla="abs f12"/>
              <a:gd name="f28" fmla="abs f13"/>
              <a:gd name="f29" fmla="?: f12 f2 f1"/>
              <a:gd name="f30" fmla="?: f12 f1 f2"/>
              <a:gd name="f31" fmla="+- 6800 0 f8"/>
              <a:gd name="f32" fmla="abs f14"/>
              <a:gd name="f33" fmla="*/ f15 f0 1"/>
              <a:gd name="f34" fmla="*/ 0 f16 1"/>
              <a:gd name="f35" fmla="*/ 21600 f16 1"/>
              <a:gd name="f36" fmla="*/ 18200 f17 1"/>
              <a:gd name="f37" fmla="*/ 6800 f17 1"/>
              <a:gd name="f38" fmla="abs f18"/>
              <a:gd name="f39" fmla="abs f19"/>
              <a:gd name="f40" fmla="?: f18 f20 f1"/>
              <a:gd name="f41" fmla="?: f18 f1 f20"/>
              <a:gd name="f42" fmla="?: f19 0 f0"/>
              <a:gd name="f43" fmla="?: f19 f0 0"/>
              <a:gd name="f44" fmla="?: f9 f20 f1"/>
              <a:gd name="f45" fmla="?: f9 f1 f20"/>
              <a:gd name="f46" fmla="?: f9 f24 f23"/>
              <a:gd name="f47" fmla="?: f9 f23 f24"/>
              <a:gd name="f48" fmla="abs f25"/>
              <a:gd name="f49" fmla="abs f26"/>
              <a:gd name="f50" fmla="?: f25 f20 f1"/>
              <a:gd name="f51" fmla="?: f25 f1 f20"/>
              <a:gd name="f52" fmla="?: f26 0 f0"/>
              <a:gd name="f53" fmla="?: f26 f0 0"/>
              <a:gd name="f54" fmla="?: f12 f20 f1"/>
              <a:gd name="f55" fmla="?: f12 f1 f20"/>
              <a:gd name="f56" fmla="?: f12 f30 f29"/>
              <a:gd name="f57" fmla="?: f12 f29 f30"/>
              <a:gd name="f58" fmla="abs f31"/>
              <a:gd name="f59" fmla="?: f31 0 f0"/>
              <a:gd name="f60" fmla="?: f31 f0 0"/>
              <a:gd name="f61" fmla="*/ 10800 f16 1"/>
              <a:gd name="f62" fmla="*/ f33 1 f3"/>
              <a:gd name="f63" fmla="*/ 0 f17 1"/>
              <a:gd name="f64" fmla="*/ 10800 f17 1"/>
              <a:gd name="f65" fmla="*/ 21600 f17 1"/>
              <a:gd name="f66" fmla="?: f18 f43 f42"/>
              <a:gd name="f67" fmla="?: f18 f42 f43"/>
              <a:gd name="f68" fmla="?: f19 f40 f41"/>
              <a:gd name="f69" fmla="?: f10 f47 f46"/>
              <a:gd name="f70" fmla="?: f10 f45 f44"/>
              <a:gd name="f71" fmla="?: f25 f53 f52"/>
              <a:gd name="f72" fmla="?: f25 f52 f53"/>
              <a:gd name="f73" fmla="?: f26 f50 f51"/>
              <a:gd name="f74" fmla="?: f13 f57 f56"/>
              <a:gd name="f75" fmla="?: f13 f55 f54"/>
              <a:gd name="f76" fmla="?: f18 f60 f59"/>
              <a:gd name="f77" fmla="?: f18 f59 f60"/>
              <a:gd name="f78" fmla="?: f31 f40 f41"/>
              <a:gd name="f79" fmla="?: f14 f47 f46"/>
              <a:gd name="f80" fmla="?: f14 f45 f44"/>
              <a:gd name="f81" fmla="+- f62 0 f1"/>
              <a:gd name="f82" fmla="?: f19 f66 f67"/>
              <a:gd name="f83" fmla="?: f26 f71 f72"/>
              <a:gd name="f84" fmla="?: f31 f76 f7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1">
                <a:pos x="f61" y="f37"/>
              </a:cxn>
              <a:cxn ang="f81">
                <a:pos x="f61" y="f63"/>
              </a:cxn>
              <a:cxn ang="f81">
                <a:pos x="f34" y="f64"/>
              </a:cxn>
              <a:cxn ang="f81">
                <a:pos x="f61" y="f65"/>
              </a:cxn>
              <a:cxn ang="f81">
                <a:pos x="f35" y="f64"/>
              </a:cxn>
            </a:cxnLst>
            <a:rect l="f34" t="f37" r="f35" b="f36"/>
            <a:pathLst>
              <a:path w="21600" h="21600">
                <a:moveTo>
                  <a:pt x="f6" y="f8"/>
                </a:moveTo>
                <a:arcTo wR="f38" hR="f39" stAng="f82" swAng="f68"/>
                <a:arcTo wR="f21" hR="f22" stAng="f69" swAng="f70"/>
                <a:lnTo>
                  <a:pt x="f7" y="f11"/>
                </a:lnTo>
                <a:arcTo wR="f48" hR="f49" stAng="f83" swAng="f73"/>
                <a:arcTo wR="f27" hR="f28" stAng="f74" swAng="f75"/>
                <a:close/>
              </a:path>
              <a:path w="21600" h="21600">
                <a:moveTo>
                  <a:pt x="f6" y="f8"/>
                </a:moveTo>
                <a:arcTo wR="f38" hR="f58" stAng="f84" swAng="f78"/>
                <a:arcTo wR="f21" hR="f32" stAng="f79" swAng="f80"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Medicare Practitioners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0" i="0" u="none" strike="noStrike" kern="1200" cap="none">
                <a:ln>
                  <a:noFill/>
                </a:ln>
                <a:solidFill>
                  <a:srgbClr val="333333"/>
                </a:solidFill>
                <a:latin typeface="Liberation Sans" pitchFamily="18"/>
                <a:ea typeface="Droid Sans Fallback" pitchFamily="2"/>
                <a:cs typeface="Mangal" pitchFamily="2"/>
              </a:rPr>
              <a:t>(868,384 Practitioners)</a:t>
            </a:r>
          </a:p>
        </p:txBody>
      </p:sp>
      <p:sp>
        <p:nvSpPr>
          <p:cNvPr id="9" name="Freeform 8"/>
          <p:cNvSpPr/>
          <p:nvPr/>
        </p:nvSpPr>
        <p:spPr>
          <a:xfrm>
            <a:off x="274320" y="3959054"/>
            <a:ext cx="2833560" cy="87047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0"/>
              <a:gd name="f7" fmla="val 21600"/>
              <a:gd name="f8" fmla="val 3400"/>
              <a:gd name="f9" fmla="+- 21600 0 10800"/>
              <a:gd name="f10" fmla="+- 3400 0 0"/>
              <a:gd name="f11" fmla="val 18200"/>
              <a:gd name="f12" fmla="+- 0 0 10800"/>
              <a:gd name="f13" fmla="+- 18200 0 21600"/>
              <a:gd name="f14" fmla="+- 3400 0 6800"/>
              <a:gd name="f15" fmla="+- 0 0 0"/>
              <a:gd name="f16" fmla="*/ f4 1 21600"/>
              <a:gd name="f17" fmla="*/ f5 1 21600"/>
              <a:gd name="f18" fmla="+- 10800 0 f6"/>
              <a:gd name="f19" fmla="+- 0 0 f8"/>
              <a:gd name="f20" fmla="+- 0 0 f1"/>
              <a:gd name="f21" fmla="abs f9"/>
              <a:gd name="f22" fmla="abs f10"/>
              <a:gd name="f23" fmla="?: f9 f2 f1"/>
              <a:gd name="f24" fmla="?: f9 f1 f2"/>
              <a:gd name="f25" fmla="+- 10800 0 f7"/>
              <a:gd name="f26" fmla="+- 21600 0 f11"/>
              <a:gd name="f27" fmla="abs f12"/>
              <a:gd name="f28" fmla="abs f13"/>
              <a:gd name="f29" fmla="?: f12 f2 f1"/>
              <a:gd name="f30" fmla="?: f12 f1 f2"/>
              <a:gd name="f31" fmla="+- 6800 0 f8"/>
              <a:gd name="f32" fmla="abs f14"/>
              <a:gd name="f33" fmla="*/ f15 f0 1"/>
              <a:gd name="f34" fmla="*/ 0 f16 1"/>
              <a:gd name="f35" fmla="*/ 21600 f16 1"/>
              <a:gd name="f36" fmla="*/ 18200 f17 1"/>
              <a:gd name="f37" fmla="*/ 6800 f17 1"/>
              <a:gd name="f38" fmla="abs f18"/>
              <a:gd name="f39" fmla="abs f19"/>
              <a:gd name="f40" fmla="?: f18 f20 f1"/>
              <a:gd name="f41" fmla="?: f18 f1 f20"/>
              <a:gd name="f42" fmla="?: f19 0 f0"/>
              <a:gd name="f43" fmla="?: f19 f0 0"/>
              <a:gd name="f44" fmla="?: f9 f20 f1"/>
              <a:gd name="f45" fmla="?: f9 f1 f20"/>
              <a:gd name="f46" fmla="?: f9 f24 f23"/>
              <a:gd name="f47" fmla="?: f9 f23 f24"/>
              <a:gd name="f48" fmla="abs f25"/>
              <a:gd name="f49" fmla="abs f26"/>
              <a:gd name="f50" fmla="?: f25 f20 f1"/>
              <a:gd name="f51" fmla="?: f25 f1 f20"/>
              <a:gd name="f52" fmla="?: f26 0 f0"/>
              <a:gd name="f53" fmla="?: f26 f0 0"/>
              <a:gd name="f54" fmla="?: f12 f20 f1"/>
              <a:gd name="f55" fmla="?: f12 f1 f20"/>
              <a:gd name="f56" fmla="?: f12 f30 f29"/>
              <a:gd name="f57" fmla="?: f12 f29 f30"/>
              <a:gd name="f58" fmla="abs f31"/>
              <a:gd name="f59" fmla="?: f31 0 f0"/>
              <a:gd name="f60" fmla="?: f31 f0 0"/>
              <a:gd name="f61" fmla="*/ 10800 f16 1"/>
              <a:gd name="f62" fmla="*/ f33 1 f3"/>
              <a:gd name="f63" fmla="*/ 0 f17 1"/>
              <a:gd name="f64" fmla="*/ 10800 f17 1"/>
              <a:gd name="f65" fmla="*/ 21600 f17 1"/>
              <a:gd name="f66" fmla="?: f18 f43 f42"/>
              <a:gd name="f67" fmla="?: f18 f42 f43"/>
              <a:gd name="f68" fmla="?: f19 f40 f41"/>
              <a:gd name="f69" fmla="?: f10 f47 f46"/>
              <a:gd name="f70" fmla="?: f10 f45 f44"/>
              <a:gd name="f71" fmla="?: f25 f53 f52"/>
              <a:gd name="f72" fmla="?: f25 f52 f53"/>
              <a:gd name="f73" fmla="?: f26 f50 f51"/>
              <a:gd name="f74" fmla="?: f13 f57 f56"/>
              <a:gd name="f75" fmla="?: f13 f55 f54"/>
              <a:gd name="f76" fmla="?: f18 f60 f59"/>
              <a:gd name="f77" fmla="?: f18 f59 f60"/>
              <a:gd name="f78" fmla="?: f31 f40 f41"/>
              <a:gd name="f79" fmla="?: f14 f47 f46"/>
              <a:gd name="f80" fmla="?: f14 f45 f44"/>
              <a:gd name="f81" fmla="+- f62 0 f1"/>
              <a:gd name="f82" fmla="?: f19 f66 f67"/>
              <a:gd name="f83" fmla="?: f26 f71 f72"/>
              <a:gd name="f84" fmla="?: f31 f76 f7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1">
                <a:pos x="f61" y="f37"/>
              </a:cxn>
              <a:cxn ang="f81">
                <a:pos x="f61" y="f63"/>
              </a:cxn>
              <a:cxn ang="f81">
                <a:pos x="f34" y="f64"/>
              </a:cxn>
              <a:cxn ang="f81">
                <a:pos x="f61" y="f65"/>
              </a:cxn>
              <a:cxn ang="f81">
                <a:pos x="f35" y="f64"/>
              </a:cxn>
            </a:cxnLst>
            <a:rect l="f34" t="f37" r="f35" b="f36"/>
            <a:pathLst>
              <a:path w="21600" h="21600">
                <a:moveTo>
                  <a:pt x="f6" y="f8"/>
                </a:moveTo>
                <a:arcTo wR="f38" hR="f39" stAng="f82" swAng="f68"/>
                <a:arcTo wR="f21" hR="f22" stAng="f69" swAng="f70"/>
                <a:lnTo>
                  <a:pt x="f7" y="f11"/>
                </a:lnTo>
                <a:arcTo wR="f48" hR="f49" stAng="f83" swAng="f73"/>
                <a:arcTo wR="f27" hR="f28" stAng="f74" swAng="f75"/>
                <a:close/>
              </a:path>
              <a:path w="21600" h="21600">
                <a:moveTo>
                  <a:pt x="f6" y="f8"/>
                </a:moveTo>
                <a:arcTo wR="f38" hR="f58" stAng="f84" swAng="f78"/>
                <a:arcTo wR="f21" hR="f32" stAng="f79" swAng="f80"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NY SPARCS Outcomes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0" i="0" u="none" strike="noStrike" kern="1200" cap="none">
                <a:ln>
                  <a:noFill/>
                </a:ln>
                <a:solidFill>
                  <a:srgbClr val="333333"/>
                </a:solidFill>
                <a:latin typeface="Liberation Sans" pitchFamily="18"/>
                <a:ea typeface="Droid Sans Fallback" pitchFamily="2"/>
                <a:cs typeface="Mangal" pitchFamily="2"/>
              </a:rPr>
              <a:t>(1907 Outcomes)</a:t>
            </a:r>
          </a:p>
        </p:txBody>
      </p:sp>
      <p:sp>
        <p:nvSpPr>
          <p:cNvPr id="10" name="Freeform 9"/>
          <p:cNvSpPr/>
          <p:nvPr/>
        </p:nvSpPr>
        <p:spPr>
          <a:xfrm>
            <a:off x="274320" y="5348294"/>
            <a:ext cx="2833560" cy="87047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0"/>
              <a:gd name="f7" fmla="val 21600"/>
              <a:gd name="f8" fmla="val 3400"/>
              <a:gd name="f9" fmla="+- 21600 0 10800"/>
              <a:gd name="f10" fmla="+- 3400 0 0"/>
              <a:gd name="f11" fmla="val 18200"/>
              <a:gd name="f12" fmla="+- 0 0 10800"/>
              <a:gd name="f13" fmla="+- 18200 0 21600"/>
              <a:gd name="f14" fmla="+- 3400 0 6800"/>
              <a:gd name="f15" fmla="+- 0 0 0"/>
              <a:gd name="f16" fmla="*/ f4 1 21600"/>
              <a:gd name="f17" fmla="*/ f5 1 21600"/>
              <a:gd name="f18" fmla="+- 10800 0 f6"/>
              <a:gd name="f19" fmla="+- 0 0 f8"/>
              <a:gd name="f20" fmla="+- 0 0 f1"/>
              <a:gd name="f21" fmla="abs f9"/>
              <a:gd name="f22" fmla="abs f10"/>
              <a:gd name="f23" fmla="?: f9 f2 f1"/>
              <a:gd name="f24" fmla="?: f9 f1 f2"/>
              <a:gd name="f25" fmla="+- 10800 0 f7"/>
              <a:gd name="f26" fmla="+- 21600 0 f11"/>
              <a:gd name="f27" fmla="abs f12"/>
              <a:gd name="f28" fmla="abs f13"/>
              <a:gd name="f29" fmla="?: f12 f2 f1"/>
              <a:gd name="f30" fmla="?: f12 f1 f2"/>
              <a:gd name="f31" fmla="+- 6800 0 f8"/>
              <a:gd name="f32" fmla="abs f14"/>
              <a:gd name="f33" fmla="*/ f15 f0 1"/>
              <a:gd name="f34" fmla="*/ 0 f16 1"/>
              <a:gd name="f35" fmla="*/ 21600 f16 1"/>
              <a:gd name="f36" fmla="*/ 18200 f17 1"/>
              <a:gd name="f37" fmla="*/ 6800 f17 1"/>
              <a:gd name="f38" fmla="abs f18"/>
              <a:gd name="f39" fmla="abs f19"/>
              <a:gd name="f40" fmla="?: f18 f20 f1"/>
              <a:gd name="f41" fmla="?: f18 f1 f20"/>
              <a:gd name="f42" fmla="?: f19 0 f0"/>
              <a:gd name="f43" fmla="?: f19 f0 0"/>
              <a:gd name="f44" fmla="?: f9 f20 f1"/>
              <a:gd name="f45" fmla="?: f9 f1 f20"/>
              <a:gd name="f46" fmla="?: f9 f24 f23"/>
              <a:gd name="f47" fmla="?: f9 f23 f24"/>
              <a:gd name="f48" fmla="abs f25"/>
              <a:gd name="f49" fmla="abs f26"/>
              <a:gd name="f50" fmla="?: f25 f20 f1"/>
              <a:gd name="f51" fmla="?: f25 f1 f20"/>
              <a:gd name="f52" fmla="?: f26 0 f0"/>
              <a:gd name="f53" fmla="?: f26 f0 0"/>
              <a:gd name="f54" fmla="?: f12 f20 f1"/>
              <a:gd name="f55" fmla="?: f12 f1 f20"/>
              <a:gd name="f56" fmla="?: f12 f30 f29"/>
              <a:gd name="f57" fmla="?: f12 f29 f30"/>
              <a:gd name="f58" fmla="abs f31"/>
              <a:gd name="f59" fmla="?: f31 0 f0"/>
              <a:gd name="f60" fmla="?: f31 f0 0"/>
              <a:gd name="f61" fmla="*/ 10800 f16 1"/>
              <a:gd name="f62" fmla="*/ f33 1 f3"/>
              <a:gd name="f63" fmla="*/ 0 f17 1"/>
              <a:gd name="f64" fmla="*/ 10800 f17 1"/>
              <a:gd name="f65" fmla="*/ 21600 f17 1"/>
              <a:gd name="f66" fmla="?: f18 f43 f42"/>
              <a:gd name="f67" fmla="?: f18 f42 f43"/>
              <a:gd name="f68" fmla="?: f19 f40 f41"/>
              <a:gd name="f69" fmla="?: f10 f47 f46"/>
              <a:gd name="f70" fmla="?: f10 f45 f44"/>
              <a:gd name="f71" fmla="?: f25 f53 f52"/>
              <a:gd name="f72" fmla="?: f25 f52 f53"/>
              <a:gd name="f73" fmla="?: f26 f50 f51"/>
              <a:gd name="f74" fmla="?: f13 f57 f56"/>
              <a:gd name="f75" fmla="?: f13 f55 f54"/>
              <a:gd name="f76" fmla="?: f18 f60 f59"/>
              <a:gd name="f77" fmla="?: f18 f59 f60"/>
              <a:gd name="f78" fmla="?: f31 f40 f41"/>
              <a:gd name="f79" fmla="?: f14 f47 f46"/>
              <a:gd name="f80" fmla="?: f14 f45 f44"/>
              <a:gd name="f81" fmla="+- f62 0 f1"/>
              <a:gd name="f82" fmla="?: f19 f66 f67"/>
              <a:gd name="f83" fmla="?: f26 f71 f72"/>
              <a:gd name="f84" fmla="?: f31 f76 f7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1">
                <a:pos x="f61" y="f37"/>
              </a:cxn>
              <a:cxn ang="f81">
                <a:pos x="f61" y="f63"/>
              </a:cxn>
              <a:cxn ang="f81">
                <a:pos x="f34" y="f64"/>
              </a:cxn>
              <a:cxn ang="f81">
                <a:pos x="f61" y="f65"/>
              </a:cxn>
              <a:cxn ang="f81">
                <a:pos x="f35" y="f64"/>
              </a:cxn>
            </a:cxnLst>
            <a:rect l="f34" t="f37" r="f35" b="f36"/>
            <a:pathLst>
              <a:path w="21600" h="21600">
                <a:moveTo>
                  <a:pt x="f6" y="f8"/>
                </a:moveTo>
                <a:arcTo wR="f38" hR="f39" stAng="f82" swAng="f68"/>
                <a:arcTo wR="f21" hR="f22" stAng="f69" swAng="f70"/>
                <a:lnTo>
                  <a:pt x="f7" y="f11"/>
                </a:lnTo>
                <a:arcTo wR="f48" hR="f49" stAng="f83" swAng="f73"/>
                <a:arcTo wR="f27" hR="f28" stAng="f74" swAng="f75"/>
                <a:close/>
              </a:path>
              <a:path w="21600" h="21600">
                <a:moveTo>
                  <a:pt x="f6" y="f8"/>
                </a:moveTo>
                <a:arcTo wR="f38" hR="f58" stAng="f84" swAng="f78"/>
                <a:arcTo wR="f21" hR="f32" stAng="f79" swAng="f80"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NY State Licensed Practitioners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0" i="0" u="none" strike="noStrike" kern="1200" cap="none">
                <a:ln>
                  <a:noFill/>
                </a:ln>
                <a:solidFill>
                  <a:srgbClr val="333333"/>
                </a:solidFill>
                <a:latin typeface="Liberation Sans" pitchFamily="18"/>
                <a:ea typeface="Droid Sans Fallback" pitchFamily="2"/>
                <a:cs typeface="Mangal" pitchFamily="2"/>
              </a:rPr>
              <a:t>(156 Practitioners)</a:t>
            </a:r>
          </a:p>
        </p:txBody>
      </p:sp>
      <p:sp>
        <p:nvSpPr>
          <p:cNvPr id="11" name="Freeform 10"/>
          <p:cNvSpPr/>
          <p:nvPr/>
        </p:nvSpPr>
        <p:spPr>
          <a:xfrm>
            <a:off x="3525839" y="3442814"/>
            <a:ext cx="1455839" cy="582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Data</a:t>
            </a:r>
          </a:p>
        </p:txBody>
      </p:sp>
      <p:sp>
        <p:nvSpPr>
          <p:cNvPr id="12" name="Freeform 11"/>
          <p:cNvSpPr/>
          <p:nvPr/>
        </p:nvSpPr>
        <p:spPr>
          <a:xfrm>
            <a:off x="7238160" y="3443534"/>
            <a:ext cx="1455839" cy="582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Process</a:t>
            </a:r>
          </a:p>
        </p:txBody>
      </p:sp>
      <p:cxnSp>
        <p:nvCxnSpPr>
          <p:cNvPr id="13" name="Straight Arrow Connector 12"/>
          <p:cNvCxnSpPr>
            <a:stCxn id="7" idx="7"/>
            <a:endCxn id="8" idx="5"/>
          </p:cNvCxnSpPr>
          <p:nvPr/>
        </p:nvCxnSpPr>
        <p:spPr>
          <a:xfrm>
            <a:off x="1783260" y="2199373"/>
            <a:ext cx="359" cy="507961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headEnd type="arrow"/>
            <a:tailEnd type="arrow"/>
          </a:ln>
        </p:spPr>
      </p:cxnSp>
      <p:cxnSp>
        <p:nvCxnSpPr>
          <p:cNvPr id="14" name="Straight Arrow Connector 13"/>
          <p:cNvCxnSpPr>
            <a:stCxn id="10" idx="5"/>
          </p:cNvCxnSpPr>
          <p:nvPr/>
        </p:nvCxnSpPr>
        <p:spPr>
          <a:xfrm flipH="1" flipV="1">
            <a:off x="1690919" y="4829534"/>
            <a:ext cx="360" cy="51876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headEnd type="arrow"/>
            <a:tailEnd type="arrow"/>
          </a:ln>
        </p:spPr>
      </p:cxnSp>
      <p:cxnSp>
        <p:nvCxnSpPr>
          <p:cNvPr id="15" name="Straight Arrow Connector 14"/>
          <p:cNvCxnSpPr>
            <a:stCxn id="11" idx="1"/>
          </p:cNvCxnSpPr>
          <p:nvPr/>
        </p:nvCxnSpPr>
        <p:spPr>
          <a:xfrm>
            <a:off x="4981680" y="3734053"/>
            <a:ext cx="396000" cy="2881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sp>
        <p:nvSpPr>
          <p:cNvPr id="16" name="Freeform 15"/>
          <p:cNvSpPr/>
          <p:nvPr/>
        </p:nvSpPr>
        <p:spPr>
          <a:xfrm>
            <a:off x="5377680" y="3446054"/>
            <a:ext cx="1455839" cy="5821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Draw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3280" y="2289013"/>
            <a:ext cx="598320" cy="346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Join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7400" y="4925294"/>
            <a:ext cx="598320" cy="346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Join</a:t>
            </a:r>
          </a:p>
        </p:txBody>
      </p:sp>
      <p:cxnSp>
        <p:nvCxnSpPr>
          <p:cNvPr id="19" name="Straight Arrow Connector 18"/>
          <p:cNvCxnSpPr>
            <a:stCxn id="16" idx="1"/>
          </p:cNvCxnSpPr>
          <p:nvPr/>
        </p:nvCxnSpPr>
        <p:spPr>
          <a:xfrm flipV="1">
            <a:off x="6833519" y="3734774"/>
            <a:ext cx="404641" cy="2160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r="25174"/>
          <a:stretch>
            <a:fillRect/>
          </a:stretch>
        </p:blipFill>
        <p:spPr>
          <a:xfrm rot="16200000">
            <a:off x="5688111" y="3421366"/>
            <a:ext cx="2515680" cy="402767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Freeform 20"/>
          <p:cNvSpPr/>
          <p:nvPr/>
        </p:nvSpPr>
        <p:spPr>
          <a:xfrm>
            <a:off x="5741279" y="6317054"/>
            <a:ext cx="457200" cy="274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Droid Sans Fallback" pitchFamily="2"/>
              <a:cs typeface="Mangal" pitchFamily="2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6732000" y="6306613"/>
            <a:ext cx="457200" cy="274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Droid Sans Fallback" pitchFamily="2"/>
              <a:cs typeface="Mangal" pitchFamily="2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7523999" y="6306613"/>
            <a:ext cx="457200" cy="274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Droid Sans Fallback" pitchFamily="2"/>
              <a:cs typeface="Mangal" pitchFamily="2"/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8331195" y="6305398"/>
            <a:ext cx="457200" cy="274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Droid Sans Fallback" pitchFamily="2"/>
              <a:cs typeface="Mangal" pitchFamily="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21920" y="6621614"/>
            <a:ext cx="2315880" cy="2901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1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Figure 6. </a:t>
            </a:r>
            <a:r>
              <a:rPr lang="en-US" sz="14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Iterative KMeans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53440" y="2891653"/>
            <a:ext cx="3548880" cy="2901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1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Figure 5. </a:t>
            </a:r>
            <a:r>
              <a:rPr lang="en-US" sz="14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Practitioner specialty breakdown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97780" y="-330763"/>
            <a:ext cx="9072563" cy="1262063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Analysis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92458" y="3936735"/>
            <a:ext cx="4156364" cy="2756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90483" y="1078655"/>
            <a:ext cx="4258473" cy="2410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 l="51253" b="53451"/>
          <a:stretch>
            <a:fillRect/>
          </a:stretch>
        </p:blipFill>
        <p:spPr>
          <a:xfrm>
            <a:off x="5079860" y="1078655"/>
            <a:ext cx="4570691" cy="523701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5520565" y="6443025"/>
            <a:ext cx="3830400" cy="2901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1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Figure 9. </a:t>
            </a:r>
            <a:r>
              <a:rPr lang="en-US" sz="14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Performance scores for graduation years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0959" y="3435720"/>
            <a:ext cx="3830400" cy="2901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1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Figure 7. </a:t>
            </a:r>
            <a:r>
              <a:rPr lang="en-US" sz="14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XGBoost feature importance comparison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0959" y="6616820"/>
            <a:ext cx="3830400" cy="2901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1" i="0" u="none" strike="noStrike" kern="1200" cap="none" dirty="0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Figure 8. </a:t>
            </a:r>
            <a:r>
              <a:rPr lang="en-US" sz="1400" b="0" i="0" u="none" strike="noStrike" kern="1200" cap="none" dirty="0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Performance scores for graduation years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58800" y="0"/>
            <a:ext cx="9072563" cy="1262063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Results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8600" y="1460500"/>
            <a:ext cx="9601200" cy="1857375"/>
          </a:xfr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  <a:buSzPct val="45000"/>
              <a:buFont typeface="StarSymbol"/>
              <a:buChar char="●"/>
            </a:pPr>
            <a:r>
              <a:rPr lang="en-US" sz="2000" dirty="0">
                <a:solidFill>
                  <a:srgbClr val="000000"/>
                </a:solidFill>
                <a:latin typeface="Calibri" pitchFamily="18"/>
              </a:rPr>
              <a:t>Correlation between seniority and hospital performance score seems highly </a:t>
            </a:r>
            <a:r>
              <a:rPr lang="en-US" sz="2000" dirty="0" smtClean="0">
                <a:solidFill>
                  <a:srgbClr val="000000"/>
                </a:solidFill>
                <a:latin typeface="Calibri" pitchFamily="18"/>
              </a:rPr>
              <a:t>insignificant</a:t>
            </a:r>
          </a:p>
          <a:p>
            <a:pPr lvl="1">
              <a:lnSpc>
                <a:spcPct val="150000"/>
              </a:lnSpc>
              <a:buSzPct val="45000"/>
              <a:buFont typeface="StarSymbol"/>
              <a:buChar char="●"/>
            </a:pPr>
            <a:r>
              <a:rPr lang="en-US" sz="2000" dirty="0" smtClean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latin typeface="Calibri" pitchFamily="18"/>
              </a:rPr>
              <a:t>29 </a:t>
            </a:r>
            <a:r>
              <a:rPr lang="en-US" sz="2000" dirty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latin typeface="Calibri" pitchFamily="18"/>
              </a:rPr>
              <a:t>out of 94 specialties had spearman rank correlation &lt;= 0.164 with p &lt; </a:t>
            </a:r>
            <a:r>
              <a:rPr lang="en-US" sz="2000" dirty="0" smtClean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latin typeface="Calibri" pitchFamily="18"/>
              </a:rPr>
              <a:t>0.05</a:t>
            </a:r>
          </a:p>
          <a:p>
            <a:pPr lvl="1">
              <a:lnSpc>
                <a:spcPct val="150000"/>
              </a:lnSpc>
              <a:buSzPct val="45000"/>
              <a:buFont typeface="StarSymbol"/>
              <a:buChar char="●"/>
            </a:pPr>
            <a:r>
              <a:rPr lang="en-US" sz="2000" dirty="0" smtClean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latin typeface="Calibri" pitchFamily="18"/>
              </a:rPr>
              <a:t>Geriatric </a:t>
            </a:r>
            <a:r>
              <a:rPr lang="en-US" sz="2000" dirty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latin typeface="Calibri" pitchFamily="18"/>
              </a:rPr>
              <a:t>Psychiatry the best at m=0.164–a decade of youth gives a 1% edge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825857"/>
              </p:ext>
            </p:extLst>
          </p:nvPr>
        </p:nvGraphicFramePr>
        <p:xfrm>
          <a:off x="712180" y="3516312"/>
          <a:ext cx="8680678" cy="3126599"/>
        </p:xfrm>
        <a:graphic>
          <a:graphicData uri="http://schemas.openxmlformats.org/drawingml/2006/table">
            <a:tbl>
              <a:tblPr/>
              <a:tblGrid>
                <a:gridCol w="2438280">
                  <a:extLst>
                    <a:ext uri="{9D8B030D-6E8A-4147-A177-3AD203B41FA5}">
                      <a16:colId xmlns:a16="http://schemas.microsoft.com/office/drawing/2014/main" val="1674325501"/>
                    </a:ext>
                  </a:extLst>
                </a:gridCol>
                <a:gridCol w="1204559">
                  <a:extLst>
                    <a:ext uri="{9D8B030D-6E8A-4147-A177-3AD203B41FA5}">
                      <a16:colId xmlns:a16="http://schemas.microsoft.com/office/drawing/2014/main" val="486068922"/>
                    </a:ext>
                  </a:extLst>
                </a:gridCol>
                <a:gridCol w="1117080">
                  <a:extLst>
                    <a:ext uri="{9D8B030D-6E8A-4147-A177-3AD203B41FA5}">
                      <a16:colId xmlns:a16="http://schemas.microsoft.com/office/drawing/2014/main" val="1850186459"/>
                    </a:ext>
                  </a:extLst>
                </a:gridCol>
                <a:gridCol w="744840">
                  <a:extLst>
                    <a:ext uri="{9D8B030D-6E8A-4147-A177-3AD203B41FA5}">
                      <a16:colId xmlns:a16="http://schemas.microsoft.com/office/drawing/2014/main" val="2736617013"/>
                    </a:ext>
                  </a:extLst>
                </a:gridCol>
                <a:gridCol w="722880">
                  <a:extLst>
                    <a:ext uri="{9D8B030D-6E8A-4147-A177-3AD203B41FA5}">
                      <a16:colId xmlns:a16="http://schemas.microsoft.com/office/drawing/2014/main" val="3780886337"/>
                    </a:ext>
                  </a:extLst>
                </a:gridCol>
                <a:gridCol w="919799">
                  <a:extLst>
                    <a:ext uri="{9D8B030D-6E8A-4147-A177-3AD203B41FA5}">
                      <a16:colId xmlns:a16="http://schemas.microsoft.com/office/drawing/2014/main" val="1573699258"/>
                    </a:ext>
                  </a:extLst>
                </a:gridCol>
                <a:gridCol w="789082">
                  <a:extLst>
                    <a:ext uri="{9D8B030D-6E8A-4147-A177-3AD203B41FA5}">
                      <a16:colId xmlns:a16="http://schemas.microsoft.com/office/drawing/2014/main" val="3088810892"/>
                    </a:ext>
                  </a:extLst>
                </a:gridCol>
                <a:gridCol w="744158">
                  <a:extLst>
                    <a:ext uri="{9D8B030D-6E8A-4147-A177-3AD203B41FA5}">
                      <a16:colId xmlns:a16="http://schemas.microsoft.com/office/drawing/2014/main" val="3416546680"/>
                    </a:ext>
                  </a:extLst>
                </a:gridCol>
              </a:tblGrid>
              <a:tr h="836999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200" b="1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Specialty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1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Spearman correlation coefficient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1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Spearman</a:t>
                      </a:r>
                    </a:p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1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P-value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200" b="1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R</a:t>
                      </a:r>
                      <a:r>
                        <a:rPr lang="en-US" sz="2200" b="1" i="0" u="none" strike="noStrike" kern="1200" cap="none" spc="0" baseline="3300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200" b="1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200" b="1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200" b="1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200" b="1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125236"/>
                  </a:ext>
                </a:extLst>
              </a:tr>
              <a:tr h="340200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GERIATRIC PSYCHIATRY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0.164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0.04507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0.049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0.164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38.638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8.254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786530"/>
                  </a:ext>
                </a:extLst>
              </a:tr>
              <a:tr h="588600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ANESTHESIOLOGY ASSISTANT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0.006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0.075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37.643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9.151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1742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667439"/>
                  </a:ext>
                </a:extLst>
              </a:tr>
              <a:tr h="340200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HEMATOLOGY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0.077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0.00781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0.004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0.055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39.558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9.811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1191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862744"/>
                  </a:ext>
                </a:extLst>
              </a:tr>
              <a:tr h="340200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ALLERGY/IMMUNOLOGY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0.063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0.00087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0.003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0.041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39.625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9.368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2820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25284"/>
                  </a:ext>
                </a:extLst>
              </a:tr>
              <a:tr h="340200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MEDICAL ONCOLOGY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0.058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0.00001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0.003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0.049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39.724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9.979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5864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404985"/>
                  </a:ext>
                </a:extLst>
              </a:tr>
              <a:tr h="340200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PULMONARY 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0.051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0.003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39.434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10.317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6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Droid Sans Fallback" pitchFamily="2"/>
                          <a:cs typeface="Mangal" pitchFamily="2"/>
                        </a:rPr>
                        <a:t>21587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904379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96900" y="0"/>
            <a:ext cx="9072563" cy="1262063"/>
          </a:xfrm>
        </p:spPr>
        <p:txBody>
          <a:bodyPr/>
          <a:lstStyle/>
          <a:p>
            <a:pPr lvl="0"/>
            <a:r>
              <a:rPr lang="en-US"/>
              <a:t>Conclusion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79400" y="1177925"/>
            <a:ext cx="9537700" cy="1355725"/>
          </a:xfrm>
        </p:spPr>
        <p:txBody>
          <a:bodyPr>
            <a:normAutofit fontScale="92500" lnSpcReduction="10000"/>
          </a:bodyPr>
          <a:lstStyle/>
          <a:p>
            <a:pPr lvl="1">
              <a:lnSpc>
                <a:spcPct val="150000"/>
              </a:lnSpc>
              <a:buSzPct val="45000"/>
              <a:buFont typeface="StarSymbol"/>
              <a:buChar char="●"/>
            </a:pPr>
            <a:r>
              <a:rPr lang="en-US" sz="2800" dirty="0"/>
              <a:t>Age doesn’t factor into Hospital Value Based Purchasing Scores</a:t>
            </a:r>
          </a:p>
          <a:p>
            <a:pPr lvl="1">
              <a:lnSpc>
                <a:spcPct val="150000"/>
              </a:lnSpc>
              <a:buSzPct val="45000"/>
              <a:buFont typeface="StarSymbol"/>
              <a:buChar char="●"/>
            </a:pPr>
            <a:r>
              <a:rPr lang="en-US" sz="2800" dirty="0"/>
              <a:t>Still more to explore</a:t>
            </a:r>
          </a:p>
        </p:txBody>
      </p:sp>
      <p:sp>
        <p:nvSpPr>
          <p:cNvPr id="8" name="Text Placeholder 7"/>
          <p:cNvSpPr txBox="1">
            <a:spLocks noGrp="1"/>
          </p:cNvSpPr>
          <p:nvPr>
            <p:ph type="body" idx="4294967295"/>
          </p:nvPr>
        </p:nvSpPr>
        <p:spPr>
          <a:xfrm>
            <a:off x="596900" y="5903913"/>
            <a:ext cx="9070975" cy="1109662"/>
          </a:xfrm>
        </p:spPr>
        <p:txBody>
          <a:bodyPr>
            <a:normAutofit/>
          </a:bodyPr>
          <a:lstStyle/>
          <a:p>
            <a:pPr lvl="1">
              <a:buSzPct val="45000"/>
              <a:buFont typeface="StarSymbol"/>
              <a:buChar char="●"/>
            </a:pPr>
            <a:r>
              <a:rPr lang="en-US" sz="2579" dirty="0"/>
              <a:t>Framework in development</a:t>
            </a:r>
          </a:p>
          <a:p>
            <a:pPr lvl="2" hangingPunct="0">
              <a:spcBef>
                <a:spcPts val="1417"/>
              </a:spcBef>
              <a:buSzPct val="75000"/>
              <a:buFont typeface="StarSymbol"/>
              <a:buChar char="–"/>
            </a:pPr>
            <a:r>
              <a:rPr lang="en-US" sz="2359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On GitHub at </a:t>
            </a:r>
            <a:r>
              <a:rPr lang="en-US" sz="2359" dirty="0">
                <a:highlight>
                  <a:scrgbClr r="0" g="0" b="0">
                    <a:alpha val="0"/>
                  </a:scrgbClr>
                </a:highlight>
                <a:latin typeface="Liberation Sans" pitchFamily="18"/>
                <a:hlinkClick r:id="rId3"/>
              </a:rPr>
              <a:t>https://github.com/fdudatamining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937029" y="2663352"/>
            <a:ext cx="4284982" cy="2617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79864" y="2502906"/>
            <a:ext cx="3574473" cy="275661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026194" y="5414995"/>
            <a:ext cx="4189091" cy="2901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1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Figure 10. </a:t>
            </a:r>
            <a:r>
              <a:rPr lang="en-US" sz="14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Iterative-KMeans Clustered Specialty Trends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82566" y="5414995"/>
            <a:ext cx="3716509" cy="2901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1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Figure 11. </a:t>
            </a:r>
            <a:r>
              <a:rPr lang="en-US" sz="14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Mangal" pitchFamily="2"/>
              </a:rPr>
              <a:t>NY State mood disorder cost heatmap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227</TotalTime>
  <Words>303</Words>
  <Application>Microsoft Office PowerPoint</Application>
  <PresentationFormat>Custom</PresentationFormat>
  <Paragraphs>119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</vt:lpstr>
      <vt:lpstr>Calibri</vt:lpstr>
      <vt:lpstr>Calibri Light</vt:lpstr>
      <vt:lpstr>DejaVu Sans</vt:lpstr>
      <vt:lpstr>Droid Sans Fallback</vt:lpstr>
      <vt:lpstr>Liberation Sans</vt:lpstr>
      <vt:lpstr>Liberation Serif</vt:lpstr>
      <vt:lpstr>Mangal</vt:lpstr>
      <vt:lpstr>StarSymbol</vt:lpstr>
      <vt:lpstr>Retrospect</vt:lpstr>
      <vt:lpstr>PowerPoint Presentation</vt:lpstr>
      <vt:lpstr>Motivation</vt:lpstr>
      <vt:lpstr>Is 8GB of Data Truly Accessible to the Public?</vt:lpstr>
      <vt:lpstr>Goal</vt:lpstr>
      <vt:lpstr>Base and Framework</vt:lpstr>
      <vt:lpstr>Analysis</vt:lpstr>
      <vt:lpstr>Results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u8sand</dc:creator>
  <cp:lastModifiedBy>u8sand</cp:lastModifiedBy>
  <cp:revision>93</cp:revision>
  <dcterms:created xsi:type="dcterms:W3CDTF">2016-02-28T11:37:42Z</dcterms:created>
  <dcterms:modified xsi:type="dcterms:W3CDTF">2016-12-06T14:17:27Z</dcterms:modified>
</cp:coreProperties>
</file>